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  <p:sldMasterId id="2147483680" r:id="rId2"/>
  </p:sldMasterIdLst>
  <p:sldIdLst>
    <p:sldId id="256" r:id="rId3"/>
    <p:sldId id="26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Freeform 12"/>
          <p:cNvSpPr>
            <a:spLocks/>
          </p:cNvSpPr>
          <p:nvPr/>
        </p:nvSpPr>
        <p:spPr bwMode="gray">
          <a:xfrm>
            <a:off x="-9525" y="2997200"/>
            <a:ext cx="2205038" cy="2663825"/>
          </a:xfrm>
          <a:custGeom>
            <a:avLst/>
            <a:gdLst>
              <a:gd name="T0" fmla="*/ 0 w 1406"/>
              <a:gd name="T1" fmla="*/ 1678 h 1678"/>
              <a:gd name="T2" fmla="*/ 0 w 1406"/>
              <a:gd name="T3" fmla="*/ 1134 h 1678"/>
              <a:gd name="T4" fmla="*/ 1406 w 1406"/>
              <a:gd name="T5" fmla="*/ 0 h 1678"/>
              <a:gd name="T6" fmla="*/ 1406 w 1406"/>
              <a:gd name="T7" fmla="*/ 91 h 1678"/>
              <a:gd name="T8" fmla="*/ 0 w 1406"/>
              <a:gd name="T9" fmla="*/ 1678 h 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6" h="1678">
                <a:moveTo>
                  <a:pt x="0" y="1678"/>
                </a:moveTo>
                <a:lnTo>
                  <a:pt x="0" y="1134"/>
                </a:lnTo>
                <a:lnTo>
                  <a:pt x="1406" y="0"/>
                </a:lnTo>
                <a:lnTo>
                  <a:pt x="1406" y="91"/>
                </a:lnTo>
                <a:lnTo>
                  <a:pt x="0" y="1678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4103" name="Picture 7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447800" y="1782763"/>
            <a:ext cx="73596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Freeform 8"/>
          <p:cNvSpPr>
            <a:spLocks/>
          </p:cNvSpPr>
          <p:nvPr/>
        </p:nvSpPr>
        <p:spPr bwMode="gray">
          <a:xfrm>
            <a:off x="568325" y="-9525"/>
            <a:ext cx="1784350" cy="6875463"/>
          </a:xfrm>
          <a:custGeom>
            <a:avLst/>
            <a:gdLst>
              <a:gd name="T0" fmla="*/ 0 w 1124"/>
              <a:gd name="T1" fmla="*/ 0 h 4343"/>
              <a:gd name="T2" fmla="*/ 490 w 1124"/>
              <a:gd name="T3" fmla="*/ 2 h 4343"/>
              <a:gd name="T4" fmla="*/ 1124 w 1124"/>
              <a:gd name="T5" fmla="*/ 1373 h 4343"/>
              <a:gd name="T6" fmla="*/ 1124 w 1124"/>
              <a:gd name="T7" fmla="*/ 2036 h 4343"/>
              <a:gd name="T8" fmla="*/ 889 w 1124"/>
              <a:gd name="T9" fmla="*/ 4343 h 4343"/>
              <a:gd name="T10" fmla="*/ 526 w 1124"/>
              <a:gd name="T11" fmla="*/ 4343 h 4343"/>
              <a:gd name="T12" fmla="*/ 1079 w 1124"/>
              <a:gd name="T13" fmla="*/ 2031 h 4343"/>
              <a:gd name="T14" fmla="*/ 1079 w 1124"/>
              <a:gd name="T15" fmla="*/ 1383 h 4343"/>
              <a:gd name="T16" fmla="*/ 0 w 1124"/>
              <a:gd name="T17" fmla="*/ 0 h 4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4" h="4343">
                <a:moveTo>
                  <a:pt x="0" y="0"/>
                </a:moveTo>
                <a:lnTo>
                  <a:pt x="490" y="2"/>
                </a:lnTo>
                <a:lnTo>
                  <a:pt x="1124" y="1373"/>
                </a:lnTo>
                <a:lnTo>
                  <a:pt x="1124" y="2036"/>
                </a:lnTo>
                <a:lnTo>
                  <a:pt x="889" y="4343"/>
                </a:lnTo>
                <a:lnTo>
                  <a:pt x="526" y="4343"/>
                </a:lnTo>
                <a:lnTo>
                  <a:pt x="1079" y="2031"/>
                </a:lnTo>
                <a:lnTo>
                  <a:pt x="1079" y="138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5" name="Freeform 9"/>
          <p:cNvSpPr>
            <a:spLocks/>
          </p:cNvSpPr>
          <p:nvPr/>
        </p:nvSpPr>
        <p:spPr bwMode="gray">
          <a:xfrm>
            <a:off x="-12700" y="-9525"/>
            <a:ext cx="2392363" cy="6880225"/>
          </a:xfrm>
          <a:custGeom>
            <a:avLst/>
            <a:gdLst>
              <a:gd name="T0" fmla="*/ 181 w 1507"/>
              <a:gd name="T1" fmla="*/ 0 h 4334"/>
              <a:gd name="T2" fmla="*/ 1507 w 1507"/>
              <a:gd name="T3" fmla="*/ 1379 h 4334"/>
              <a:gd name="T4" fmla="*/ 1507 w 1507"/>
              <a:gd name="T5" fmla="*/ 2036 h 4334"/>
              <a:gd name="T6" fmla="*/ 727 w 1507"/>
              <a:gd name="T7" fmla="*/ 4334 h 4334"/>
              <a:gd name="T8" fmla="*/ 2 w 1507"/>
              <a:gd name="T9" fmla="*/ 4334 h 4334"/>
              <a:gd name="T10" fmla="*/ 2 w 1507"/>
              <a:gd name="T11" fmla="*/ 4162 h 4334"/>
              <a:gd name="T12" fmla="*/ 1441 w 1507"/>
              <a:gd name="T13" fmla="*/ 1936 h 4334"/>
              <a:gd name="T14" fmla="*/ 1441 w 1507"/>
              <a:gd name="T15" fmla="*/ 1447 h 4334"/>
              <a:gd name="T16" fmla="*/ 8 w 1507"/>
              <a:gd name="T17" fmla="*/ 434 h 4334"/>
              <a:gd name="T18" fmla="*/ 0 w 1507"/>
              <a:gd name="T19" fmla="*/ 6 h 4334"/>
              <a:gd name="T20" fmla="*/ 181 w 1507"/>
              <a:gd name="T21" fmla="*/ 0 h 4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7" h="4334">
                <a:moveTo>
                  <a:pt x="181" y="0"/>
                </a:moveTo>
                <a:lnTo>
                  <a:pt x="1507" y="1379"/>
                </a:lnTo>
                <a:lnTo>
                  <a:pt x="1507" y="2036"/>
                </a:lnTo>
                <a:lnTo>
                  <a:pt x="727" y="4334"/>
                </a:lnTo>
                <a:lnTo>
                  <a:pt x="2" y="4334"/>
                </a:lnTo>
                <a:lnTo>
                  <a:pt x="2" y="4162"/>
                </a:lnTo>
                <a:lnTo>
                  <a:pt x="1441" y="1936"/>
                </a:lnTo>
                <a:lnTo>
                  <a:pt x="1441" y="1447"/>
                </a:lnTo>
                <a:lnTo>
                  <a:pt x="8" y="434"/>
                </a:lnTo>
                <a:lnTo>
                  <a:pt x="0" y="6"/>
                </a:lnTo>
                <a:lnTo>
                  <a:pt x="18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6" name="Freeform 10"/>
          <p:cNvSpPr>
            <a:spLocks/>
          </p:cNvSpPr>
          <p:nvPr/>
        </p:nvSpPr>
        <p:spPr bwMode="gray">
          <a:xfrm>
            <a:off x="2557463" y="0"/>
            <a:ext cx="3022600" cy="6858000"/>
          </a:xfrm>
          <a:custGeom>
            <a:avLst/>
            <a:gdLst>
              <a:gd name="T0" fmla="*/ 1904 w 1904"/>
              <a:gd name="T1" fmla="*/ 0 h 4354"/>
              <a:gd name="T2" fmla="*/ 1178 w 1904"/>
              <a:gd name="T3" fmla="*/ 0 h 4354"/>
              <a:gd name="T4" fmla="*/ 0 w 1904"/>
              <a:gd name="T5" fmla="*/ 1342 h 4354"/>
              <a:gd name="T6" fmla="*/ 0 w 1904"/>
              <a:gd name="T7" fmla="*/ 1950 h 4354"/>
              <a:gd name="T8" fmla="*/ 498 w 1904"/>
              <a:gd name="T9" fmla="*/ 4354 h 4354"/>
              <a:gd name="T10" fmla="*/ 1088 w 1904"/>
              <a:gd name="T11" fmla="*/ 4354 h 4354"/>
              <a:gd name="T12" fmla="*/ 44 w 1904"/>
              <a:gd name="T13" fmla="*/ 1985 h 4354"/>
              <a:gd name="T14" fmla="*/ 44 w 1904"/>
              <a:gd name="T15" fmla="*/ 1361 h 4354"/>
              <a:gd name="T16" fmla="*/ 1904 w 1904"/>
              <a:gd name="T17" fmla="*/ 0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04" h="4354">
                <a:moveTo>
                  <a:pt x="1904" y="0"/>
                </a:moveTo>
                <a:lnTo>
                  <a:pt x="1178" y="0"/>
                </a:lnTo>
                <a:lnTo>
                  <a:pt x="0" y="1342"/>
                </a:lnTo>
                <a:lnTo>
                  <a:pt x="0" y="1950"/>
                </a:lnTo>
                <a:lnTo>
                  <a:pt x="498" y="4354"/>
                </a:lnTo>
                <a:lnTo>
                  <a:pt x="1088" y="4354"/>
                </a:lnTo>
                <a:lnTo>
                  <a:pt x="44" y="1985"/>
                </a:lnTo>
                <a:lnTo>
                  <a:pt x="44" y="1361"/>
                </a:lnTo>
                <a:lnTo>
                  <a:pt x="1904" y="0"/>
                </a:lnTo>
                <a:close/>
              </a:path>
            </a:pathLst>
          </a:custGeom>
          <a:solidFill>
            <a:srgbClr val="D3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7" name="Freeform 11"/>
          <p:cNvSpPr>
            <a:spLocks/>
          </p:cNvSpPr>
          <p:nvPr/>
        </p:nvSpPr>
        <p:spPr bwMode="gray">
          <a:xfrm>
            <a:off x="2959100" y="-14288"/>
            <a:ext cx="2711450" cy="1887538"/>
          </a:xfrm>
          <a:custGeom>
            <a:avLst/>
            <a:gdLst>
              <a:gd name="T0" fmla="*/ 1708 w 1708"/>
              <a:gd name="T1" fmla="*/ 1 h 1189"/>
              <a:gd name="T2" fmla="*/ 1379 w 1708"/>
              <a:gd name="T3" fmla="*/ 0 h 1189"/>
              <a:gd name="T4" fmla="*/ 0 w 1708"/>
              <a:gd name="T5" fmla="*/ 1189 h 1189"/>
              <a:gd name="T6" fmla="*/ 1708 w 1708"/>
              <a:gd name="T7" fmla="*/ 1 h 1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08" h="1189">
                <a:moveTo>
                  <a:pt x="1708" y="1"/>
                </a:moveTo>
                <a:lnTo>
                  <a:pt x="1379" y="0"/>
                </a:lnTo>
                <a:lnTo>
                  <a:pt x="0" y="1189"/>
                </a:lnTo>
                <a:lnTo>
                  <a:pt x="1708" y="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9" name="Freeform 13"/>
          <p:cNvSpPr>
            <a:spLocks/>
          </p:cNvSpPr>
          <p:nvPr/>
        </p:nvSpPr>
        <p:spPr bwMode="gray">
          <a:xfrm>
            <a:off x="2498725" y="-9525"/>
            <a:ext cx="6105525" cy="6867525"/>
          </a:xfrm>
          <a:custGeom>
            <a:avLst/>
            <a:gdLst>
              <a:gd name="T0" fmla="*/ 3665 w 3846"/>
              <a:gd name="T1" fmla="*/ 0 h 4354"/>
              <a:gd name="T2" fmla="*/ 2122 w 3846"/>
              <a:gd name="T3" fmla="*/ 0 h 4354"/>
              <a:gd name="T4" fmla="*/ 0 w 3846"/>
              <a:gd name="T5" fmla="*/ 1339 h 4354"/>
              <a:gd name="T6" fmla="*/ 0 w 3846"/>
              <a:gd name="T7" fmla="*/ 1950 h 4354"/>
              <a:gd name="T8" fmla="*/ 1215 w 3846"/>
              <a:gd name="T9" fmla="*/ 4354 h 4354"/>
              <a:gd name="T10" fmla="*/ 1941 w 3846"/>
              <a:gd name="T11" fmla="*/ 4354 h 4354"/>
              <a:gd name="T12" fmla="*/ 72 w 3846"/>
              <a:gd name="T13" fmla="*/ 1877 h 4354"/>
              <a:gd name="T14" fmla="*/ 72 w 3846"/>
              <a:gd name="T15" fmla="*/ 1361 h 4354"/>
              <a:gd name="T16" fmla="*/ 3846 w 3846"/>
              <a:gd name="T17" fmla="*/ 0 h 4354"/>
              <a:gd name="T18" fmla="*/ 2122 w 3846"/>
              <a:gd name="T19" fmla="*/ 0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46" h="4354">
                <a:moveTo>
                  <a:pt x="3665" y="0"/>
                </a:moveTo>
                <a:lnTo>
                  <a:pt x="2122" y="0"/>
                </a:lnTo>
                <a:lnTo>
                  <a:pt x="0" y="1339"/>
                </a:lnTo>
                <a:lnTo>
                  <a:pt x="0" y="1950"/>
                </a:lnTo>
                <a:lnTo>
                  <a:pt x="1215" y="4354"/>
                </a:lnTo>
                <a:lnTo>
                  <a:pt x="1941" y="4354"/>
                </a:lnTo>
                <a:lnTo>
                  <a:pt x="72" y="1877"/>
                </a:lnTo>
                <a:lnTo>
                  <a:pt x="72" y="1361"/>
                </a:lnTo>
                <a:lnTo>
                  <a:pt x="3846" y="0"/>
                </a:lnTo>
                <a:lnTo>
                  <a:pt x="2122" y="0"/>
                </a:lnTo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10" name="Freeform 14"/>
          <p:cNvSpPr>
            <a:spLocks/>
          </p:cNvSpPr>
          <p:nvPr/>
        </p:nvSpPr>
        <p:spPr bwMode="gray">
          <a:xfrm>
            <a:off x="-9525" y="185738"/>
            <a:ext cx="2246313" cy="5984875"/>
          </a:xfrm>
          <a:custGeom>
            <a:avLst/>
            <a:gdLst>
              <a:gd name="T0" fmla="*/ 0 w 1415"/>
              <a:gd name="T1" fmla="*/ 0 h 3770"/>
              <a:gd name="T2" fmla="*/ 1415 w 1415"/>
              <a:gd name="T3" fmla="*/ 1197 h 3770"/>
              <a:gd name="T4" fmla="*/ 1415 w 1415"/>
              <a:gd name="T5" fmla="*/ 1862 h 3770"/>
              <a:gd name="T6" fmla="*/ 0 w 1415"/>
              <a:gd name="T7" fmla="*/ 3770 h 3770"/>
              <a:gd name="T8" fmla="*/ 0 w 1415"/>
              <a:gd name="T9" fmla="*/ 3272 h 3770"/>
              <a:gd name="T10" fmla="*/ 1376 w 1415"/>
              <a:gd name="T11" fmla="*/ 1801 h 3770"/>
              <a:gd name="T12" fmla="*/ 1376 w 1415"/>
              <a:gd name="T13" fmla="*/ 1272 h 3770"/>
              <a:gd name="T14" fmla="*/ 6 w 1415"/>
              <a:gd name="T15" fmla="*/ 962 h 3770"/>
              <a:gd name="T16" fmla="*/ 0 w 1415"/>
              <a:gd name="T17" fmla="*/ 0 h 3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5" h="3770">
                <a:moveTo>
                  <a:pt x="0" y="0"/>
                </a:moveTo>
                <a:lnTo>
                  <a:pt x="1415" y="1197"/>
                </a:lnTo>
                <a:lnTo>
                  <a:pt x="1415" y="1862"/>
                </a:lnTo>
                <a:lnTo>
                  <a:pt x="0" y="3770"/>
                </a:lnTo>
                <a:lnTo>
                  <a:pt x="0" y="3272"/>
                </a:lnTo>
                <a:lnTo>
                  <a:pt x="1376" y="1801"/>
                </a:lnTo>
                <a:lnTo>
                  <a:pt x="1376" y="1272"/>
                </a:lnTo>
                <a:lnTo>
                  <a:pt x="6" y="9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11" name="Freeform 15"/>
          <p:cNvSpPr>
            <a:spLocks/>
          </p:cNvSpPr>
          <p:nvPr/>
        </p:nvSpPr>
        <p:spPr bwMode="gray">
          <a:xfrm>
            <a:off x="2608263" y="642938"/>
            <a:ext cx="6540500" cy="6215062"/>
          </a:xfrm>
          <a:custGeom>
            <a:avLst/>
            <a:gdLst>
              <a:gd name="T0" fmla="*/ 4115 w 4120"/>
              <a:gd name="T1" fmla="*/ 0 h 3915"/>
              <a:gd name="T2" fmla="*/ 4120 w 4120"/>
              <a:gd name="T3" fmla="*/ 500 h 3915"/>
              <a:gd name="T4" fmla="*/ 61 w 4120"/>
              <a:gd name="T5" fmla="*/ 1059 h 3915"/>
              <a:gd name="T6" fmla="*/ 61 w 4120"/>
              <a:gd name="T7" fmla="*/ 1466 h 3915"/>
              <a:gd name="T8" fmla="*/ 2419 w 4120"/>
              <a:gd name="T9" fmla="*/ 3915 h 3915"/>
              <a:gd name="T10" fmla="*/ 1830 w 4120"/>
              <a:gd name="T11" fmla="*/ 3915 h 3915"/>
              <a:gd name="T12" fmla="*/ 0 w 4120"/>
              <a:gd name="T13" fmla="*/ 1449 h 3915"/>
              <a:gd name="T14" fmla="*/ 0 w 4120"/>
              <a:gd name="T15" fmla="*/ 967 h 3915"/>
              <a:gd name="T16" fmla="*/ 4115 w 4120"/>
              <a:gd name="T17" fmla="*/ 0 h 3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20" h="3915">
                <a:moveTo>
                  <a:pt x="4115" y="0"/>
                </a:moveTo>
                <a:lnTo>
                  <a:pt x="4120" y="500"/>
                </a:lnTo>
                <a:lnTo>
                  <a:pt x="61" y="1059"/>
                </a:lnTo>
                <a:lnTo>
                  <a:pt x="61" y="1466"/>
                </a:lnTo>
                <a:lnTo>
                  <a:pt x="2419" y="3915"/>
                </a:lnTo>
                <a:lnTo>
                  <a:pt x="1830" y="3915"/>
                </a:lnTo>
                <a:lnTo>
                  <a:pt x="0" y="1449"/>
                </a:lnTo>
                <a:lnTo>
                  <a:pt x="0" y="967"/>
                </a:lnTo>
                <a:lnTo>
                  <a:pt x="411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12" name="Freeform 16"/>
          <p:cNvSpPr>
            <a:spLocks/>
          </p:cNvSpPr>
          <p:nvPr/>
        </p:nvSpPr>
        <p:spPr bwMode="gray">
          <a:xfrm>
            <a:off x="2586038" y="-17463"/>
            <a:ext cx="6557962" cy="6875463"/>
          </a:xfrm>
          <a:custGeom>
            <a:avLst/>
            <a:gdLst>
              <a:gd name="T0" fmla="*/ 4131 w 4131"/>
              <a:gd name="T1" fmla="*/ 0 h 4348"/>
              <a:gd name="T2" fmla="*/ 4126 w 4131"/>
              <a:gd name="T3" fmla="*/ 494 h 4348"/>
              <a:gd name="T4" fmla="*/ 55 w 4131"/>
              <a:gd name="T5" fmla="*/ 1404 h 4348"/>
              <a:gd name="T6" fmla="*/ 55 w 4131"/>
              <a:gd name="T7" fmla="*/ 1853 h 4348"/>
              <a:gd name="T8" fmla="*/ 3156 w 4131"/>
              <a:gd name="T9" fmla="*/ 4348 h 4348"/>
              <a:gd name="T10" fmla="*/ 2067 w 4131"/>
              <a:gd name="T11" fmla="*/ 4348 h 4348"/>
              <a:gd name="T12" fmla="*/ 0 w 4131"/>
              <a:gd name="T13" fmla="*/ 1882 h 4348"/>
              <a:gd name="T14" fmla="*/ 0 w 4131"/>
              <a:gd name="T15" fmla="*/ 1355 h 4348"/>
              <a:gd name="T16" fmla="*/ 3615 w 4131"/>
              <a:gd name="T17" fmla="*/ 0 h 4348"/>
              <a:gd name="T18" fmla="*/ 4131 w 4131"/>
              <a:gd name="T19" fmla="*/ 0 h 4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31" h="4348">
                <a:moveTo>
                  <a:pt x="4131" y="0"/>
                </a:moveTo>
                <a:lnTo>
                  <a:pt x="4126" y="494"/>
                </a:lnTo>
                <a:lnTo>
                  <a:pt x="55" y="1404"/>
                </a:lnTo>
                <a:lnTo>
                  <a:pt x="55" y="1853"/>
                </a:lnTo>
                <a:lnTo>
                  <a:pt x="3156" y="4348"/>
                </a:lnTo>
                <a:lnTo>
                  <a:pt x="2067" y="4348"/>
                </a:lnTo>
                <a:lnTo>
                  <a:pt x="0" y="1882"/>
                </a:lnTo>
                <a:lnTo>
                  <a:pt x="0" y="1355"/>
                </a:lnTo>
                <a:lnTo>
                  <a:pt x="3615" y="0"/>
                </a:lnTo>
                <a:lnTo>
                  <a:pt x="413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13" name="Freeform 17"/>
          <p:cNvSpPr>
            <a:spLocks/>
          </p:cNvSpPr>
          <p:nvPr/>
        </p:nvSpPr>
        <p:spPr bwMode="gray">
          <a:xfrm>
            <a:off x="2771775" y="-26988"/>
            <a:ext cx="5761038" cy="2087563"/>
          </a:xfrm>
          <a:custGeom>
            <a:avLst/>
            <a:gdLst>
              <a:gd name="T0" fmla="*/ 0 w 3629"/>
              <a:gd name="T1" fmla="*/ 1315 h 1315"/>
              <a:gd name="T2" fmla="*/ 2858 w 3629"/>
              <a:gd name="T3" fmla="*/ 0 h 1315"/>
              <a:gd name="T4" fmla="*/ 3629 w 3629"/>
              <a:gd name="T5" fmla="*/ 0 h 1315"/>
              <a:gd name="T6" fmla="*/ 0 w 3629"/>
              <a:gd name="T7" fmla="*/ 1315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29" h="1315">
                <a:moveTo>
                  <a:pt x="0" y="1315"/>
                </a:moveTo>
                <a:lnTo>
                  <a:pt x="2858" y="0"/>
                </a:lnTo>
                <a:lnTo>
                  <a:pt x="3629" y="0"/>
                </a:lnTo>
                <a:lnTo>
                  <a:pt x="0" y="131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14" name="Freeform 18"/>
          <p:cNvSpPr>
            <a:spLocks/>
          </p:cNvSpPr>
          <p:nvPr/>
        </p:nvSpPr>
        <p:spPr bwMode="gray">
          <a:xfrm>
            <a:off x="2555875" y="2924175"/>
            <a:ext cx="3384550" cy="3944938"/>
          </a:xfrm>
          <a:custGeom>
            <a:avLst/>
            <a:gdLst>
              <a:gd name="T0" fmla="*/ 0 w 2132"/>
              <a:gd name="T1" fmla="*/ 0 h 2495"/>
              <a:gd name="T2" fmla="*/ 2132 w 2132"/>
              <a:gd name="T3" fmla="*/ 2495 h 2495"/>
              <a:gd name="T4" fmla="*/ 1814 w 2132"/>
              <a:gd name="T5" fmla="*/ 2495 h 2495"/>
              <a:gd name="T6" fmla="*/ 0 w 2132"/>
              <a:gd name="T7" fmla="*/ 0 h 2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32" h="2495">
                <a:moveTo>
                  <a:pt x="0" y="0"/>
                </a:moveTo>
                <a:lnTo>
                  <a:pt x="2132" y="2495"/>
                </a:lnTo>
                <a:lnTo>
                  <a:pt x="1814" y="24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20" name="Freeform 24"/>
          <p:cNvSpPr>
            <a:spLocks/>
          </p:cNvSpPr>
          <p:nvPr/>
        </p:nvSpPr>
        <p:spPr bwMode="gray">
          <a:xfrm>
            <a:off x="-19050" y="180975"/>
            <a:ext cx="2262188" cy="1914525"/>
          </a:xfrm>
          <a:custGeom>
            <a:avLst/>
            <a:gdLst>
              <a:gd name="T0" fmla="*/ 1425 w 1425"/>
              <a:gd name="T1" fmla="*/ 1206 h 1206"/>
              <a:gd name="T2" fmla="*/ 0 w 1425"/>
              <a:gd name="T3" fmla="*/ 0 h 1206"/>
              <a:gd name="T4" fmla="*/ 0 w 1425"/>
              <a:gd name="T5" fmla="*/ 186 h 1206"/>
              <a:gd name="T6" fmla="*/ 1425 w 1425"/>
              <a:gd name="T7" fmla="*/ 1206 h 1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25" h="1206">
                <a:moveTo>
                  <a:pt x="1425" y="1206"/>
                </a:moveTo>
                <a:lnTo>
                  <a:pt x="0" y="0"/>
                </a:lnTo>
                <a:lnTo>
                  <a:pt x="0" y="186"/>
                </a:lnTo>
                <a:lnTo>
                  <a:pt x="1425" y="1206"/>
                </a:lnTo>
                <a:close/>
              </a:path>
            </a:pathLst>
          </a:custGeom>
          <a:solidFill>
            <a:srgbClr val="333333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21" name="Freeform 25"/>
          <p:cNvSpPr>
            <a:spLocks/>
          </p:cNvSpPr>
          <p:nvPr/>
        </p:nvSpPr>
        <p:spPr bwMode="gray">
          <a:xfrm>
            <a:off x="-12700" y="3105150"/>
            <a:ext cx="2327275" cy="3762375"/>
          </a:xfrm>
          <a:custGeom>
            <a:avLst/>
            <a:gdLst>
              <a:gd name="T0" fmla="*/ 0 w 1466"/>
              <a:gd name="T1" fmla="*/ 2248 h 2370"/>
              <a:gd name="T2" fmla="*/ 1466 w 1466"/>
              <a:gd name="T3" fmla="*/ 0 h 2370"/>
              <a:gd name="T4" fmla="*/ 194 w 1466"/>
              <a:gd name="T5" fmla="*/ 2370 h 2370"/>
              <a:gd name="T6" fmla="*/ 4 w 1466"/>
              <a:gd name="T7" fmla="*/ 2364 h 2370"/>
              <a:gd name="T8" fmla="*/ 0 w 1466"/>
              <a:gd name="T9" fmla="*/ 2248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66" h="2370">
                <a:moveTo>
                  <a:pt x="0" y="2248"/>
                </a:moveTo>
                <a:lnTo>
                  <a:pt x="1466" y="0"/>
                </a:lnTo>
                <a:lnTo>
                  <a:pt x="194" y="2370"/>
                </a:lnTo>
                <a:lnTo>
                  <a:pt x="4" y="2364"/>
                </a:lnTo>
                <a:lnTo>
                  <a:pt x="0" y="2248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22" name="Freeform 26"/>
          <p:cNvSpPr>
            <a:spLocks/>
          </p:cNvSpPr>
          <p:nvPr/>
        </p:nvSpPr>
        <p:spPr bwMode="gray">
          <a:xfrm>
            <a:off x="-9525" y="1403350"/>
            <a:ext cx="2317750" cy="5265738"/>
          </a:xfrm>
          <a:custGeom>
            <a:avLst/>
            <a:gdLst>
              <a:gd name="T0" fmla="*/ 6 w 1460"/>
              <a:gd name="T1" fmla="*/ 0 h 3317"/>
              <a:gd name="T2" fmla="*/ 6 w 1460"/>
              <a:gd name="T3" fmla="*/ 643 h 3317"/>
              <a:gd name="T4" fmla="*/ 1410 w 1460"/>
              <a:gd name="T5" fmla="*/ 564 h 3317"/>
              <a:gd name="T6" fmla="*/ 1410 w 1460"/>
              <a:gd name="T7" fmla="*/ 1049 h 3317"/>
              <a:gd name="T8" fmla="*/ 0 w 1460"/>
              <a:gd name="T9" fmla="*/ 2852 h 3317"/>
              <a:gd name="T10" fmla="*/ 0 w 1460"/>
              <a:gd name="T11" fmla="*/ 3317 h 3317"/>
              <a:gd name="T12" fmla="*/ 1460 w 1460"/>
              <a:gd name="T13" fmla="*/ 1062 h 3317"/>
              <a:gd name="T14" fmla="*/ 1460 w 1460"/>
              <a:gd name="T15" fmla="*/ 505 h 3317"/>
              <a:gd name="T16" fmla="*/ 6 w 1460"/>
              <a:gd name="T17" fmla="*/ 0 h 3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60" h="3317">
                <a:moveTo>
                  <a:pt x="6" y="0"/>
                </a:moveTo>
                <a:lnTo>
                  <a:pt x="6" y="643"/>
                </a:lnTo>
                <a:lnTo>
                  <a:pt x="1410" y="564"/>
                </a:lnTo>
                <a:lnTo>
                  <a:pt x="1410" y="1049"/>
                </a:lnTo>
                <a:lnTo>
                  <a:pt x="0" y="2852"/>
                </a:lnTo>
                <a:lnTo>
                  <a:pt x="0" y="3317"/>
                </a:lnTo>
                <a:lnTo>
                  <a:pt x="1460" y="1062"/>
                </a:lnTo>
                <a:lnTo>
                  <a:pt x="1460" y="505"/>
                </a:lnTo>
                <a:lnTo>
                  <a:pt x="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0" y="-19050"/>
            <a:ext cx="9153525" cy="6886575"/>
            <a:chOff x="0" y="0"/>
            <a:chExt cx="5760" cy="4326"/>
          </a:xfrm>
        </p:grpSpPr>
        <p:pic>
          <p:nvPicPr>
            <p:cNvPr id="4131" name="Picture 35" descr="11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0" y="0"/>
              <a:ext cx="5760" cy="4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23" name="Rectangle 27"/>
            <p:cNvSpPr>
              <a:spLocks noChangeArrowheads="1"/>
            </p:cNvSpPr>
            <p:nvPr userDrawn="1"/>
          </p:nvSpPr>
          <p:spPr bwMode="gray">
            <a:xfrm>
              <a:off x="212" y="462"/>
              <a:ext cx="5334" cy="3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4115" name="Picture 19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141788" y="4041775"/>
            <a:ext cx="415925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3787775"/>
            <a:ext cx="7772400" cy="8858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29150" y="3505200"/>
            <a:ext cx="4129088" cy="457200"/>
          </a:xfrm>
        </p:spPr>
        <p:txBody>
          <a:bodyPr/>
          <a:lstStyle>
            <a:lvl1pPr marL="0" indent="0" algn="dist">
              <a:buFontTx/>
              <a:buNone/>
              <a:defRPr sz="2000" b="1">
                <a:solidFill>
                  <a:srgbClr val="777777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gray">
          <a:xfrm>
            <a:off x="7561263" y="5476875"/>
            <a:ext cx="1196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7F00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gray">
          <a:xfrm>
            <a:off x="6618288" y="5781675"/>
            <a:ext cx="2139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www.themegallery.com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gray">
          <a:xfrm>
            <a:off x="341313" y="722313"/>
            <a:ext cx="8478837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4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45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5927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5927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3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288" y="198438"/>
            <a:ext cx="63023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83325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92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Freeform 12"/>
          <p:cNvSpPr>
            <a:spLocks/>
          </p:cNvSpPr>
          <p:nvPr/>
        </p:nvSpPr>
        <p:spPr bwMode="gray">
          <a:xfrm>
            <a:off x="-9525" y="2997200"/>
            <a:ext cx="2205038" cy="2663825"/>
          </a:xfrm>
          <a:custGeom>
            <a:avLst/>
            <a:gdLst>
              <a:gd name="T0" fmla="*/ 0 w 1406"/>
              <a:gd name="T1" fmla="*/ 1678 h 1678"/>
              <a:gd name="T2" fmla="*/ 0 w 1406"/>
              <a:gd name="T3" fmla="*/ 1134 h 1678"/>
              <a:gd name="T4" fmla="*/ 1406 w 1406"/>
              <a:gd name="T5" fmla="*/ 0 h 1678"/>
              <a:gd name="T6" fmla="*/ 1406 w 1406"/>
              <a:gd name="T7" fmla="*/ 91 h 1678"/>
              <a:gd name="T8" fmla="*/ 0 w 1406"/>
              <a:gd name="T9" fmla="*/ 1678 h 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6" h="1678">
                <a:moveTo>
                  <a:pt x="0" y="1678"/>
                </a:moveTo>
                <a:lnTo>
                  <a:pt x="0" y="1134"/>
                </a:lnTo>
                <a:lnTo>
                  <a:pt x="1406" y="0"/>
                </a:lnTo>
                <a:lnTo>
                  <a:pt x="1406" y="91"/>
                </a:lnTo>
                <a:lnTo>
                  <a:pt x="0" y="1678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4103" name="Picture 7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447800" y="1782763"/>
            <a:ext cx="73596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Freeform 8"/>
          <p:cNvSpPr>
            <a:spLocks/>
          </p:cNvSpPr>
          <p:nvPr/>
        </p:nvSpPr>
        <p:spPr bwMode="gray">
          <a:xfrm>
            <a:off x="568325" y="-9525"/>
            <a:ext cx="1784350" cy="6875463"/>
          </a:xfrm>
          <a:custGeom>
            <a:avLst/>
            <a:gdLst>
              <a:gd name="T0" fmla="*/ 0 w 1124"/>
              <a:gd name="T1" fmla="*/ 0 h 4343"/>
              <a:gd name="T2" fmla="*/ 490 w 1124"/>
              <a:gd name="T3" fmla="*/ 2 h 4343"/>
              <a:gd name="T4" fmla="*/ 1124 w 1124"/>
              <a:gd name="T5" fmla="*/ 1373 h 4343"/>
              <a:gd name="T6" fmla="*/ 1124 w 1124"/>
              <a:gd name="T7" fmla="*/ 2036 h 4343"/>
              <a:gd name="T8" fmla="*/ 889 w 1124"/>
              <a:gd name="T9" fmla="*/ 4343 h 4343"/>
              <a:gd name="T10" fmla="*/ 526 w 1124"/>
              <a:gd name="T11" fmla="*/ 4343 h 4343"/>
              <a:gd name="T12" fmla="*/ 1079 w 1124"/>
              <a:gd name="T13" fmla="*/ 2031 h 4343"/>
              <a:gd name="T14" fmla="*/ 1079 w 1124"/>
              <a:gd name="T15" fmla="*/ 1383 h 4343"/>
              <a:gd name="T16" fmla="*/ 0 w 1124"/>
              <a:gd name="T17" fmla="*/ 0 h 4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4" h="4343">
                <a:moveTo>
                  <a:pt x="0" y="0"/>
                </a:moveTo>
                <a:lnTo>
                  <a:pt x="490" y="2"/>
                </a:lnTo>
                <a:lnTo>
                  <a:pt x="1124" y="1373"/>
                </a:lnTo>
                <a:lnTo>
                  <a:pt x="1124" y="2036"/>
                </a:lnTo>
                <a:lnTo>
                  <a:pt x="889" y="4343"/>
                </a:lnTo>
                <a:lnTo>
                  <a:pt x="526" y="4343"/>
                </a:lnTo>
                <a:lnTo>
                  <a:pt x="1079" y="2031"/>
                </a:lnTo>
                <a:lnTo>
                  <a:pt x="1079" y="138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5" name="Freeform 9"/>
          <p:cNvSpPr>
            <a:spLocks/>
          </p:cNvSpPr>
          <p:nvPr/>
        </p:nvSpPr>
        <p:spPr bwMode="gray">
          <a:xfrm>
            <a:off x="-12700" y="-9525"/>
            <a:ext cx="2392363" cy="6880225"/>
          </a:xfrm>
          <a:custGeom>
            <a:avLst/>
            <a:gdLst>
              <a:gd name="T0" fmla="*/ 181 w 1507"/>
              <a:gd name="T1" fmla="*/ 0 h 4334"/>
              <a:gd name="T2" fmla="*/ 1507 w 1507"/>
              <a:gd name="T3" fmla="*/ 1379 h 4334"/>
              <a:gd name="T4" fmla="*/ 1507 w 1507"/>
              <a:gd name="T5" fmla="*/ 2036 h 4334"/>
              <a:gd name="T6" fmla="*/ 727 w 1507"/>
              <a:gd name="T7" fmla="*/ 4334 h 4334"/>
              <a:gd name="T8" fmla="*/ 2 w 1507"/>
              <a:gd name="T9" fmla="*/ 4334 h 4334"/>
              <a:gd name="T10" fmla="*/ 2 w 1507"/>
              <a:gd name="T11" fmla="*/ 4162 h 4334"/>
              <a:gd name="T12" fmla="*/ 1441 w 1507"/>
              <a:gd name="T13" fmla="*/ 1936 h 4334"/>
              <a:gd name="T14" fmla="*/ 1441 w 1507"/>
              <a:gd name="T15" fmla="*/ 1447 h 4334"/>
              <a:gd name="T16" fmla="*/ 8 w 1507"/>
              <a:gd name="T17" fmla="*/ 434 h 4334"/>
              <a:gd name="T18" fmla="*/ 0 w 1507"/>
              <a:gd name="T19" fmla="*/ 6 h 4334"/>
              <a:gd name="T20" fmla="*/ 181 w 1507"/>
              <a:gd name="T21" fmla="*/ 0 h 4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7" h="4334">
                <a:moveTo>
                  <a:pt x="181" y="0"/>
                </a:moveTo>
                <a:lnTo>
                  <a:pt x="1507" y="1379"/>
                </a:lnTo>
                <a:lnTo>
                  <a:pt x="1507" y="2036"/>
                </a:lnTo>
                <a:lnTo>
                  <a:pt x="727" y="4334"/>
                </a:lnTo>
                <a:lnTo>
                  <a:pt x="2" y="4334"/>
                </a:lnTo>
                <a:lnTo>
                  <a:pt x="2" y="4162"/>
                </a:lnTo>
                <a:lnTo>
                  <a:pt x="1441" y="1936"/>
                </a:lnTo>
                <a:lnTo>
                  <a:pt x="1441" y="1447"/>
                </a:lnTo>
                <a:lnTo>
                  <a:pt x="8" y="434"/>
                </a:lnTo>
                <a:lnTo>
                  <a:pt x="0" y="6"/>
                </a:lnTo>
                <a:lnTo>
                  <a:pt x="18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6" name="Freeform 10"/>
          <p:cNvSpPr>
            <a:spLocks/>
          </p:cNvSpPr>
          <p:nvPr/>
        </p:nvSpPr>
        <p:spPr bwMode="gray">
          <a:xfrm>
            <a:off x="2557463" y="0"/>
            <a:ext cx="3022600" cy="6858000"/>
          </a:xfrm>
          <a:custGeom>
            <a:avLst/>
            <a:gdLst>
              <a:gd name="T0" fmla="*/ 1904 w 1904"/>
              <a:gd name="T1" fmla="*/ 0 h 4354"/>
              <a:gd name="T2" fmla="*/ 1178 w 1904"/>
              <a:gd name="T3" fmla="*/ 0 h 4354"/>
              <a:gd name="T4" fmla="*/ 0 w 1904"/>
              <a:gd name="T5" fmla="*/ 1342 h 4354"/>
              <a:gd name="T6" fmla="*/ 0 w 1904"/>
              <a:gd name="T7" fmla="*/ 1950 h 4354"/>
              <a:gd name="T8" fmla="*/ 498 w 1904"/>
              <a:gd name="T9" fmla="*/ 4354 h 4354"/>
              <a:gd name="T10" fmla="*/ 1088 w 1904"/>
              <a:gd name="T11" fmla="*/ 4354 h 4354"/>
              <a:gd name="T12" fmla="*/ 44 w 1904"/>
              <a:gd name="T13" fmla="*/ 1985 h 4354"/>
              <a:gd name="T14" fmla="*/ 44 w 1904"/>
              <a:gd name="T15" fmla="*/ 1361 h 4354"/>
              <a:gd name="T16" fmla="*/ 1904 w 1904"/>
              <a:gd name="T17" fmla="*/ 0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04" h="4354">
                <a:moveTo>
                  <a:pt x="1904" y="0"/>
                </a:moveTo>
                <a:lnTo>
                  <a:pt x="1178" y="0"/>
                </a:lnTo>
                <a:lnTo>
                  <a:pt x="0" y="1342"/>
                </a:lnTo>
                <a:lnTo>
                  <a:pt x="0" y="1950"/>
                </a:lnTo>
                <a:lnTo>
                  <a:pt x="498" y="4354"/>
                </a:lnTo>
                <a:lnTo>
                  <a:pt x="1088" y="4354"/>
                </a:lnTo>
                <a:lnTo>
                  <a:pt x="44" y="1985"/>
                </a:lnTo>
                <a:lnTo>
                  <a:pt x="44" y="1361"/>
                </a:lnTo>
                <a:lnTo>
                  <a:pt x="1904" y="0"/>
                </a:lnTo>
                <a:close/>
              </a:path>
            </a:pathLst>
          </a:custGeom>
          <a:solidFill>
            <a:srgbClr val="D3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7" name="Freeform 11"/>
          <p:cNvSpPr>
            <a:spLocks/>
          </p:cNvSpPr>
          <p:nvPr/>
        </p:nvSpPr>
        <p:spPr bwMode="gray">
          <a:xfrm>
            <a:off x="2959100" y="-14288"/>
            <a:ext cx="2711450" cy="1887538"/>
          </a:xfrm>
          <a:custGeom>
            <a:avLst/>
            <a:gdLst>
              <a:gd name="T0" fmla="*/ 1708 w 1708"/>
              <a:gd name="T1" fmla="*/ 1 h 1189"/>
              <a:gd name="T2" fmla="*/ 1379 w 1708"/>
              <a:gd name="T3" fmla="*/ 0 h 1189"/>
              <a:gd name="T4" fmla="*/ 0 w 1708"/>
              <a:gd name="T5" fmla="*/ 1189 h 1189"/>
              <a:gd name="T6" fmla="*/ 1708 w 1708"/>
              <a:gd name="T7" fmla="*/ 1 h 1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08" h="1189">
                <a:moveTo>
                  <a:pt x="1708" y="1"/>
                </a:moveTo>
                <a:lnTo>
                  <a:pt x="1379" y="0"/>
                </a:lnTo>
                <a:lnTo>
                  <a:pt x="0" y="1189"/>
                </a:lnTo>
                <a:lnTo>
                  <a:pt x="1708" y="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09" name="Freeform 13"/>
          <p:cNvSpPr>
            <a:spLocks/>
          </p:cNvSpPr>
          <p:nvPr/>
        </p:nvSpPr>
        <p:spPr bwMode="gray">
          <a:xfrm>
            <a:off x="2498725" y="-9525"/>
            <a:ext cx="6105525" cy="6867525"/>
          </a:xfrm>
          <a:custGeom>
            <a:avLst/>
            <a:gdLst>
              <a:gd name="T0" fmla="*/ 3665 w 3846"/>
              <a:gd name="T1" fmla="*/ 0 h 4354"/>
              <a:gd name="T2" fmla="*/ 2122 w 3846"/>
              <a:gd name="T3" fmla="*/ 0 h 4354"/>
              <a:gd name="T4" fmla="*/ 0 w 3846"/>
              <a:gd name="T5" fmla="*/ 1339 h 4354"/>
              <a:gd name="T6" fmla="*/ 0 w 3846"/>
              <a:gd name="T7" fmla="*/ 1950 h 4354"/>
              <a:gd name="T8" fmla="*/ 1215 w 3846"/>
              <a:gd name="T9" fmla="*/ 4354 h 4354"/>
              <a:gd name="T10" fmla="*/ 1941 w 3846"/>
              <a:gd name="T11" fmla="*/ 4354 h 4354"/>
              <a:gd name="T12" fmla="*/ 72 w 3846"/>
              <a:gd name="T13" fmla="*/ 1877 h 4354"/>
              <a:gd name="T14" fmla="*/ 72 w 3846"/>
              <a:gd name="T15" fmla="*/ 1361 h 4354"/>
              <a:gd name="T16" fmla="*/ 3846 w 3846"/>
              <a:gd name="T17" fmla="*/ 0 h 4354"/>
              <a:gd name="T18" fmla="*/ 2122 w 3846"/>
              <a:gd name="T19" fmla="*/ 0 h 4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46" h="4354">
                <a:moveTo>
                  <a:pt x="3665" y="0"/>
                </a:moveTo>
                <a:lnTo>
                  <a:pt x="2122" y="0"/>
                </a:lnTo>
                <a:lnTo>
                  <a:pt x="0" y="1339"/>
                </a:lnTo>
                <a:lnTo>
                  <a:pt x="0" y="1950"/>
                </a:lnTo>
                <a:lnTo>
                  <a:pt x="1215" y="4354"/>
                </a:lnTo>
                <a:lnTo>
                  <a:pt x="1941" y="4354"/>
                </a:lnTo>
                <a:lnTo>
                  <a:pt x="72" y="1877"/>
                </a:lnTo>
                <a:lnTo>
                  <a:pt x="72" y="1361"/>
                </a:lnTo>
                <a:lnTo>
                  <a:pt x="3846" y="0"/>
                </a:lnTo>
                <a:lnTo>
                  <a:pt x="2122" y="0"/>
                </a:lnTo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10" name="Freeform 14"/>
          <p:cNvSpPr>
            <a:spLocks/>
          </p:cNvSpPr>
          <p:nvPr/>
        </p:nvSpPr>
        <p:spPr bwMode="gray">
          <a:xfrm>
            <a:off x="-9525" y="185738"/>
            <a:ext cx="2246313" cy="5984875"/>
          </a:xfrm>
          <a:custGeom>
            <a:avLst/>
            <a:gdLst>
              <a:gd name="T0" fmla="*/ 0 w 1415"/>
              <a:gd name="T1" fmla="*/ 0 h 3770"/>
              <a:gd name="T2" fmla="*/ 1415 w 1415"/>
              <a:gd name="T3" fmla="*/ 1197 h 3770"/>
              <a:gd name="T4" fmla="*/ 1415 w 1415"/>
              <a:gd name="T5" fmla="*/ 1862 h 3770"/>
              <a:gd name="T6" fmla="*/ 0 w 1415"/>
              <a:gd name="T7" fmla="*/ 3770 h 3770"/>
              <a:gd name="T8" fmla="*/ 0 w 1415"/>
              <a:gd name="T9" fmla="*/ 3272 h 3770"/>
              <a:gd name="T10" fmla="*/ 1376 w 1415"/>
              <a:gd name="T11" fmla="*/ 1801 h 3770"/>
              <a:gd name="T12" fmla="*/ 1376 w 1415"/>
              <a:gd name="T13" fmla="*/ 1272 h 3770"/>
              <a:gd name="T14" fmla="*/ 6 w 1415"/>
              <a:gd name="T15" fmla="*/ 962 h 3770"/>
              <a:gd name="T16" fmla="*/ 0 w 1415"/>
              <a:gd name="T17" fmla="*/ 0 h 3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5" h="3770">
                <a:moveTo>
                  <a:pt x="0" y="0"/>
                </a:moveTo>
                <a:lnTo>
                  <a:pt x="1415" y="1197"/>
                </a:lnTo>
                <a:lnTo>
                  <a:pt x="1415" y="1862"/>
                </a:lnTo>
                <a:lnTo>
                  <a:pt x="0" y="3770"/>
                </a:lnTo>
                <a:lnTo>
                  <a:pt x="0" y="3272"/>
                </a:lnTo>
                <a:lnTo>
                  <a:pt x="1376" y="1801"/>
                </a:lnTo>
                <a:lnTo>
                  <a:pt x="1376" y="1272"/>
                </a:lnTo>
                <a:lnTo>
                  <a:pt x="6" y="9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11" name="Freeform 15"/>
          <p:cNvSpPr>
            <a:spLocks/>
          </p:cNvSpPr>
          <p:nvPr/>
        </p:nvSpPr>
        <p:spPr bwMode="gray">
          <a:xfrm>
            <a:off x="2608263" y="642938"/>
            <a:ext cx="6540500" cy="6215062"/>
          </a:xfrm>
          <a:custGeom>
            <a:avLst/>
            <a:gdLst>
              <a:gd name="T0" fmla="*/ 4115 w 4120"/>
              <a:gd name="T1" fmla="*/ 0 h 3915"/>
              <a:gd name="T2" fmla="*/ 4120 w 4120"/>
              <a:gd name="T3" fmla="*/ 500 h 3915"/>
              <a:gd name="T4" fmla="*/ 61 w 4120"/>
              <a:gd name="T5" fmla="*/ 1059 h 3915"/>
              <a:gd name="T6" fmla="*/ 61 w 4120"/>
              <a:gd name="T7" fmla="*/ 1466 h 3915"/>
              <a:gd name="T8" fmla="*/ 2419 w 4120"/>
              <a:gd name="T9" fmla="*/ 3915 h 3915"/>
              <a:gd name="T10" fmla="*/ 1830 w 4120"/>
              <a:gd name="T11" fmla="*/ 3915 h 3915"/>
              <a:gd name="T12" fmla="*/ 0 w 4120"/>
              <a:gd name="T13" fmla="*/ 1449 h 3915"/>
              <a:gd name="T14" fmla="*/ 0 w 4120"/>
              <a:gd name="T15" fmla="*/ 967 h 3915"/>
              <a:gd name="T16" fmla="*/ 4115 w 4120"/>
              <a:gd name="T17" fmla="*/ 0 h 3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20" h="3915">
                <a:moveTo>
                  <a:pt x="4115" y="0"/>
                </a:moveTo>
                <a:lnTo>
                  <a:pt x="4120" y="500"/>
                </a:lnTo>
                <a:lnTo>
                  <a:pt x="61" y="1059"/>
                </a:lnTo>
                <a:lnTo>
                  <a:pt x="61" y="1466"/>
                </a:lnTo>
                <a:lnTo>
                  <a:pt x="2419" y="3915"/>
                </a:lnTo>
                <a:lnTo>
                  <a:pt x="1830" y="3915"/>
                </a:lnTo>
                <a:lnTo>
                  <a:pt x="0" y="1449"/>
                </a:lnTo>
                <a:lnTo>
                  <a:pt x="0" y="967"/>
                </a:lnTo>
                <a:lnTo>
                  <a:pt x="411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12" name="Freeform 16"/>
          <p:cNvSpPr>
            <a:spLocks/>
          </p:cNvSpPr>
          <p:nvPr/>
        </p:nvSpPr>
        <p:spPr bwMode="gray">
          <a:xfrm>
            <a:off x="2586038" y="-17463"/>
            <a:ext cx="6557962" cy="6875463"/>
          </a:xfrm>
          <a:custGeom>
            <a:avLst/>
            <a:gdLst>
              <a:gd name="T0" fmla="*/ 4131 w 4131"/>
              <a:gd name="T1" fmla="*/ 0 h 4348"/>
              <a:gd name="T2" fmla="*/ 4126 w 4131"/>
              <a:gd name="T3" fmla="*/ 494 h 4348"/>
              <a:gd name="T4" fmla="*/ 55 w 4131"/>
              <a:gd name="T5" fmla="*/ 1404 h 4348"/>
              <a:gd name="T6" fmla="*/ 55 w 4131"/>
              <a:gd name="T7" fmla="*/ 1853 h 4348"/>
              <a:gd name="T8" fmla="*/ 3156 w 4131"/>
              <a:gd name="T9" fmla="*/ 4348 h 4348"/>
              <a:gd name="T10" fmla="*/ 2067 w 4131"/>
              <a:gd name="T11" fmla="*/ 4348 h 4348"/>
              <a:gd name="T12" fmla="*/ 0 w 4131"/>
              <a:gd name="T13" fmla="*/ 1882 h 4348"/>
              <a:gd name="T14" fmla="*/ 0 w 4131"/>
              <a:gd name="T15" fmla="*/ 1355 h 4348"/>
              <a:gd name="T16" fmla="*/ 3615 w 4131"/>
              <a:gd name="T17" fmla="*/ 0 h 4348"/>
              <a:gd name="T18" fmla="*/ 4131 w 4131"/>
              <a:gd name="T19" fmla="*/ 0 h 4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31" h="4348">
                <a:moveTo>
                  <a:pt x="4131" y="0"/>
                </a:moveTo>
                <a:lnTo>
                  <a:pt x="4126" y="494"/>
                </a:lnTo>
                <a:lnTo>
                  <a:pt x="55" y="1404"/>
                </a:lnTo>
                <a:lnTo>
                  <a:pt x="55" y="1853"/>
                </a:lnTo>
                <a:lnTo>
                  <a:pt x="3156" y="4348"/>
                </a:lnTo>
                <a:lnTo>
                  <a:pt x="2067" y="4348"/>
                </a:lnTo>
                <a:lnTo>
                  <a:pt x="0" y="1882"/>
                </a:lnTo>
                <a:lnTo>
                  <a:pt x="0" y="1355"/>
                </a:lnTo>
                <a:lnTo>
                  <a:pt x="3615" y="0"/>
                </a:lnTo>
                <a:lnTo>
                  <a:pt x="413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13" name="Freeform 17"/>
          <p:cNvSpPr>
            <a:spLocks/>
          </p:cNvSpPr>
          <p:nvPr/>
        </p:nvSpPr>
        <p:spPr bwMode="gray">
          <a:xfrm>
            <a:off x="2771775" y="-26988"/>
            <a:ext cx="5761038" cy="2087563"/>
          </a:xfrm>
          <a:custGeom>
            <a:avLst/>
            <a:gdLst>
              <a:gd name="T0" fmla="*/ 0 w 3629"/>
              <a:gd name="T1" fmla="*/ 1315 h 1315"/>
              <a:gd name="T2" fmla="*/ 2858 w 3629"/>
              <a:gd name="T3" fmla="*/ 0 h 1315"/>
              <a:gd name="T4" fmla="*/ 3629 w 3629"/>
              <a:gd name="T5" fmla="*/ 0 h 1315"/>
              <a:gd name="T6" fmla="*/ 0 w 3629"/>
              <a:gd name="T7" fmla="*/ 1315 h 1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29" h="1315">
                <a:moveTo>
                  <a:pt x="0" y="1315"/>
                </a:moveTo>
                <a:lnTo>
                  <a:pt x="2858" y="0"/>
                </a:lnTo>
                <a:lnTo>
                  <a:pt x="3629" y="0"/>
                </a:lnTo>
                <a:lnTo>
                  <a:pt x="0" y="131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14" name="Freeform 18"/>
          <p:cNvSpPr>
            <a:spLocks/>
          </p:cNvSpPr>
          <p:nvPr/>
        </p:nvSpPr>
        <p:spPr bwMode="gray">
          <a:xfrm>
            <a:off x="2555875" y="2924175"/>
            <a:ext cx="3384550" cy="3944938"/>
          </a:xfrm>
          <a:custGeom>
            <a:avLst/>
            <a:gdLst>
              <a:gd name="T0" fmla="*/ 0 w 2132"/>
              <a:gd name="T1" fmla="*/ 0 h 2495"/>
              <a:gd name="T2" fmla="*/ 2132 w 2132"/>
              <a:gd name="T3" fmla="*/ 2495 h 2495"/>
              <a:gd name="T4" fmla="*/ 1814 w 2132"/>
              <a:gd name="T5" fmla="*/ 2495 h 2495"/>
              <a:gd name="T6" fmla="*/ 0 w 2132"/>
              <a:gd name="T7" fmla="*/ 0 h 2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32" h="2495">
                <a:moveTo>
                  <a:pt x="0" y="0"/>
                </a:moveTo>
                <a:lnTo>
                  <a:pt x="2132" y="2495"/>
                </a:lnTo>
                <a:lnTo>
                  <a:pt x="1814" y="24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20" name="Freeform 24"/>
          <p:cNvSpPr>
            <a:spLocks/>
          </p:cNvSpPr>
          <p:nvPr/>
        </p:nvSpPr>
        <p:spPr bwMode="gray">
          <a:xfrm>
            <a:off x="-19050" y="180975"/>
            <a:ext cx="2262188" cy="1914525"/>
          </a:xfrm>
          <a:custGeom>
            <a:avLst/>
            <a:gdLst>
              <a:gd name="T0" fmla="*/ 1425 w 1425"/>
              <a:gd name="T1" fmla="*/ 1206 h 1206"/>
              <a:gd name="T2" fmla="*/ 0 w 1425"/>
              <a:gd name="T3" fmla="*/ 0 h 1206"/>
              <a:gd name="T4" fmla="*/ 0 w 1425"/>
              <a:gd name="T5" fmla="*/ 186 h 1206"/>
              <a:gd name="T6" fmla="*/ 1425 w 1425"/>
              <a:gd name="T7" fmla="*/ 1206 h 1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25" h="1206">
                <a:moveTo>
                  <a:pt x="1425" y="1206"/>
                </a:moveTo>
                <a:lnTo>
                  <a:pt x="0" y="0"/>
                </a:lnTo>
                <a:lnTo>
                  <a:pt x="0" y="186"/>
                </a:lnTo>
                <a:lnTo>
                  <a:pt x="1425" y="1206"/>
                </a:lnTo>
                <a:close/>
              </a:path>
            </a:pathLst>
          </a:custGeom>
          <a:solidFill>
            <a:srgbClr val="333333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21" name="Freeform 25"/>
          <p:cNvSpPr>
            <a:spLocks/>
          </p:cNvSpPr>
          <p:nvPr/>
        </p:nvSpPr>
        <p:spPr bwMode="gray">
          <a:xfrm>
            <a:off x="-12700" y="3105150"/>
            <a:ext cx="2327275" cy="3762375"/>
          </a:xfrm>
          <a:custGeom>
            <a:avLst/>
            <a:gdLst>
              <a:gd name="T0" fmla="*/ 0 w 1466"/>
              <a:gd name="T1" fmla="*/ 2248 h 2370"/>
              <a:gd name="T2" fmla="*/ 1466 w 1466"/>
              <a:gd name="T3" fmla="*/ 0 h 2370"/>
              <a:gd name="T4" fmla="*/ 194 w 1466"/>
              <a:gd name="T5" fmla="*/ 2370 h 2370"/>
              <a:gd name="T6" fmla="*/ 4 w 1466"/>
              <a:gd name="T7" fmla="*/ 2364 h 2370"/>
              <a:gd name="T8" fmla="*/ 0 w 1466"/>
              <a:gd name="T9" fmla="*/ 2248 h 2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66" h="2370">
                <a:moveTo>
                  <a:pt x="0" y="2248"/>
                </a:moveTo>
                <a:lnTo>
                  <a:pt x="1466" y="0"/>
                </a:lnTo>
                <a:lnTo>
                  <a:pt x="194" y="2370"/>
                </a:lnTo>
                <a:lnTo>
                  <a:pt x="4" y="2364"/>
                </a:lnTo>
                <a:lnTo>
                  <a:pt x="0" y="2248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122" name="Freeform 26"/>
          <p:cNvSpPr>
            <a:spLocks/>
          </p:cNvSpPr>
          <p:nvPr/>
        </p:nvSpPr>
        <p:spPr bwMode="gray">
          <a:xfrm>
            <a:off x="-9525" y="1403350"/>
            <a:ext cx="2317750" cy="5265738"/>
          </a:xfrm>
          <a:custGeom>
            <a:avLst/>
            <a:gdLst>
              <a:gd name="T0" fmla="*/ 6 w 1460"/>
              <a:gd name="T1" fmla="*/ 0 h 3317"/>
              <a:gd name="T2" fmla="*/ 6 w 1460"/>
              <a:gd name="T3" fmla="*/ 643 h 3317"/>
              <a:gd name="T4" fmla="*/ 1410 w 1460"/>
              <a:gd name="T5" fmla="*/ 564 h 3317"/>
              <a:gd name="T6" fmla="*/ 1410 w 1460"/>
              <a:gd name="T7" fmla="*/ 1049 h 3317"/>
              <a:gd name="T8" fmla="*/ 0 w 1460"/>
              <a:gd name="T9" fmla="*/ 2852 h 3317"/>
              <a:gd name="T10" fmla="*/ 0 w 1460"/>
              <a:gd name="T11" fmla="*/ 3317 h 3317"/>
              <a:gd name="T12" fmla="*/ 1460 w 1460"/>
              <a:gd name="T13" fmla="*/ 1062 h 3317"/>
              <a:gd name="T14" fmla="*/ 1460 w 1460"/>
              <a:gd name="T15" fmla="*/ 505 h 3317"/>
              <a:gd name="T16" fmla="*/ 6 w 1460"/>
              <a:gd name="T17" fmla="*/ 0 h 3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60" h="3317">
                <a:moveTo>
                  <a:pt x="6" y="0"/>
                </a:moveTo>
                <a:lnTo>
                  <a:pt x="6" y="643"/>
                </a:lnTo>
                <a:lnTo>
                  <a:pt x="1410" y="564"/>
                </a:lnTo>
                <a:lnTo>
                  <a:pt x="1410" y="1049"/>
                </a:lnTo>
                <a:lnTo>
                  <a:pt x="0" y="2852"/>
                </a:lnTo>
                <a:lnTo>
                  <a:pt x="0" y="3317"/>
                </a:lnTo>
                <a:lnTo>
                  <a:pt x="1460" y="1062"/>
                </a:lnTo>
                <a:lnTo>
                  <a:pt x="1460" y="505"/>
                </a:lnTo>
                <a:lnTo>
                  <a:pt x="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0" y="-19050"/>
            <a:ext cx="9153525" cy="6886575"/>
            <a:chOff x="0" y="0"/>
            <a:chExt cx="5760" cy="4326"/>
          </a:xfrm>
        </p:grpSpPr>
        <p:pic>
          <p:nvPicPr>
            <p:cNvPr id="4131" name="Picture 35" descr="11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0" y="0"/>
              <a:ext cx="5760" cy="4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23" name="Rectangle 27"/>
            <p:cNvSpPr>
              <a:spLocks noChangeArrowheads="1"/>
            </p:cNvSpPr>
            <p:nvPr userDrawn="1"/>
          </p:nvSpPr>
          <p:spPr bwMode="gray">
            <a:xfrm>
              <a:off x="212" y="462"/>
              <a:ext cx="5334" cy="3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4115" name="Picture 19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141788" y="4041775"/>
            <a:ext cx="415925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C6515B2-3121-4BEA-B575-4C0801F0089E}" type="datetime1">
              <a:rPr lang="ru-RU" smtClean="0">
                <a:solidFill>
                  <a:srgbClr val="000000"/>
                </a:solidFill>
              </a:rPr>
              <a:pPr/>
              <a:t>15.11.2022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3787775"/>
            <a:ext cx="7772400" cy="8858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29150" y="3505200"/>
            <a:ext cx="4129088" cy="457200"/>
          </a:xfrm>
        </p:spPr>
        <p:txBody>
          <a:bodyPr/>
          <a:lstStyle>
            <a:lvl1pPr marL="0" indent="0" algn="dist">
              <a:buFontTx/>
              <a:buNone/>
              <a:defRPr sz="2000" b="1">
                <a:solidFill>
                  <a:srgbClr val="777777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gray">
          <a:xfrm>
            <a:off x="7561263" y="5476875"/>
            <a:ext cx="1196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FF7F00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gray">
          <a:xfrm>
            <a:off x="6618288" y="5781675"/>
            <a:ext cx="2139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www.themegallery.com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D189D9-2936-4AD9-8394-9C8962727A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gray">
          <a:xfrm>
            <a:off x="341313" y="722313"/>
            <a:ext cx="8478837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49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C434F8-A418-4BE3-B310-8D9368C0C028}" type="datetime1">
              <a:rPr lang="ru-RU" smtClean="0">
                <a:solidFill>
                  <a:srgbClr val="000000"/>
                </a:solidFill>
              </a:rPr>
              <a:pPr/>
              <a:t>15.11.2022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08520-68A2-49A3-A1A4-41E59E1FE8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28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CFE0C3-46A9-41ED-AD7A-BDC94B65CDE6}" type="datetime1">
              <a:rPr lang="ru-RU" smtClean="0">
                <a:solidFill>
                  <a:srgbClr val="000000"/>
                </a:solidFill>
              </a:rPr>
              <a:pPr/>
              <a:t>15.11.2022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58C3F-DD19-4D9A-9751-C4EE9C9B29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5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88691-26F3-4AA0-BA06-9B57E1941F4A}" type="datetime1">
              <a:rPr lang="ru-RU" smtClean="0">
                <a:solidFill>
                  <a:srgbClr val="000000"/>
                </a:solidFill>
              </a:rPr>
              <a:pPr/>
              <a:t>15.11.2022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174BD-C3B4-4DF5-8B4F-24953B753D1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6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C7DB5-548F-48BF-80F3-5FDFACFA121C}" type="datetime1">
              <a:rPr lang="ru-RU" smtClean="0">
                <a:solidFill>
                  <a:srgbClr val="000000"/>
                </a:solidFill>
              </a:rPr>
              <a:pPr/>
              <a:t>15.11.2022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8FE01-4CB0-4983-BB43-497B45AC85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4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8D03A-ED68-4B95-A63A-84E289C451E0}" type="datetime1">
              <a:rPr lang="ru-RU" smtClean="0">
                <a:solidFill>
                  <a:srgbClr val="000000"/>
                </a:solidFill>
              </a:rPr>
              <a:pPr/>
              <a:t>15.11.2022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FB8CB-B41D-4BCA-B48D-DE1FD5820D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67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A8CDA-C3B5-4B0B-AA0A-49FA3002F79C}" type="datetime1">
              <a:rPr lang="ru-RU" smtClean="0">
                <a:solidFill>
                  <a:srgbClr val="000000"/>
                </a:solidFill>
              </a:rPr>
              <a:pPr/>
              <a:t>15.11.2022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960A9-87F5-4F85-BB68-698C6D6FE3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FEE17B-6F02-4964-BA5E-73260462C984}" type="datetime1">
              <a:rPr lang="ru-RU" smtClean="0">
                <a:solidFill>
                  <a:srgbClr val="000000"/>
                </a:solidFill>
              </a:rPr>
              <a:pPr/>
              <a:t>15.11.2022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844A8-F78C-4158-A635-70597C8B0E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57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2C94B-317E-47CE-9B4A-EA5CFAF6A0D9}" type="datetime1">
              <a:rPr lang="ru-RU" smtClean="0">
                <a:solidFill>
                  <a:srgbClr val="000000"/>
                </a:solidFill>
              </a:rPr>
              <a:pPr/>
              <a:t>15.11.2022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78488-DA3A-4CF8-9519-01621DC3A2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A4CA53-F217-45B7-9671-BA32AE486470}" type="datetime1">
              <a:rPr lang="ru-RU" smtClean="0">
                <a:solidFill>
                  <a:srgbClr val="000000"/>
                </a:solidFill>
              </a:rPr>
              <a:pPr/>
              <a:t>15.11.2022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56BAC-C7D2-40A9-BAA3-AEB016AC7C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07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5927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5927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6F2031-A570-4083-A46E-C8A1BA0BBDC2}" type="datetime1">
              <a:rPr lang="ru-RU" smtClean="0">
                <a:solidFill>
                  <a:srgbClr val="000000"/>
                </a:solidFill>
              </a:rPr>
              <a:pPr/>
              <a:t>15.11.2022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2AC36-7742-46A3-A897-5F98E0F6B34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47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288" y="198438"/>
            <a:ext cx="63023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B33B0094-4836-4A24-BEC8-E5E507E01F06}" type="datetime1">
              <a:rPr lang="ru-RU" smtClean="0">
                <a:solidFill>
                  <a:srgbClr val="000000"/>
                </a:solidFill>
              </a:rPr>
              <a:pPr/>
              <a:t>15.11.2022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83325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61EFEC42-68E1-4C9D-8912-312E5611F6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2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9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85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89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76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02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24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16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reeform 9"/>
          <p:cNvSpPr>
            <a:spLocks/>
          </p:cNvSpPr>
          <p:nvPr/>
        </p:nvSpPr>
        <p:spPr bwMode="gray">
          <a:xfrm>
            <a:off x="7658100" y="0"/>
            <a:ext cx="1104900" cy="6848475"/>
          </a:xfrm>
          <a:custGeom>
            <a:avLst/>
            <a:gdLst>
              <a:gd name="T0" fmla="*/ 312 w 696"/>
              <a:gd name="T1" fmla="*/ 0 h 4314"/>
              <a:gd name="T2" fmla="*/ 528 w 696"/>
              <a:gd name="T3" fmla="*/ 444 h 4314"/>
              <a:gd name="T4" fmla="*/ 696 w 696"/>
              <a:gd name="T5" fmla="*/ 960 h 4314"/>
              <a:gd name="T6" fmla="*/ 426 w 696"/>
              <a:gd name="T7" fmla="*/ 4314 h 4314"/>
              <a:gd name="T8" fmla="*/ 108 w 696"/>
              <a:gd name="T9" fmla="*/ 4314 h 4314"/>
              <a:gd name="T10" fmla="*/ 648 w 696"/>
              <a:gd name="T11" fmla="*/ 960 h 4314"/>
              <a:gd name="T12" fmla="*/ 456 w 696"/>
              <a:gd name="T13" fmla="*/ 432 h 4314"/>
              <a:gd name="T14" fmla="*/ 0 w 696"/>
              <a:gd name="T15" fmla="*/ 0 h 4314"/>
              <a:gd name="T16" fmla="*/ 312 w 696"/>
              <a:gd name="T17" fmla="*/ 0 h 4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6" h="4314">
                <a:moveTo>
                  <a:pt x="312" y="0"/>
                </a:moveTo>
                <a:lnTo>
                  <a:pt x="528" y="444"/>
                </a:lnTo>
                <a:lnTo>
                  <a:pt x="696" y="960"/>
                </a:lnTo>
                <a:lnTo>
                  <a:pt x="426" y="4314"/>
                </a:lnTo>
                <a:lnTo>
                  <a:pt x="108" y="4314"/>
                </a:lnTo>
                <a:lnTo>
                  <a:pt x="648" y="960"/>
                </a:lnTo>
                <a:lnTo>
                  <a:pt x="456" y="432"/>
                </a:lnTo>
                <a:lnTo>
                  <a:pt x="0" y="0"/>
                </a:lnTo>
                <a:lnTo>
                  <a:pt x="312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4" name="Freeform 10"/>
          <p:cNvSpPr>
            <a:spLocks/>
          </p:cNvSpPr>
          <p:nvPr/>
        </p:nvSpPr>
        <p:spPr bwMode="gray">
          <a:xfrm>
            <a:off x="1066800" y="0"/>
            <a:ext cx="7543800" cy="6858000"/>
          </a:xfrm>
          <a:custGeom>
            <a:avLst/>
            <a:gdLst>
              <a:gd name="T0" fmla="*/ 0 w 4752"/>
              <a:gd name="T1" fmla="*/ 0 h 4320"/>
              <a:gd name="T2" fmla="*/ 1536 w 4752"/>
              <a:gd name="T3" fmla="*/ 0 h 4320"/>
              <a:gd name="T4" fmla="*/ 4590 w 4752"/>
              <a:gd name="T5" fmla="*/ 450 h 4320"/>
              <a:gd name="T6" fmla="*/ 4752 w 4752"/>
              <a:gd name="T7" fmla="*/ 972 h 4320"/>
              <a:gd name="T8" fmla="*/ 3600 w 4752"/>
              <a:gd name="T9" fmla="*/ 4320 h 4320"/>
              <a:gd name="T10" fmla="*/ 3312 w 4752"/>
              <a:gd name="T11" fmla="*/ 4320 h 4320"/>
              <a:gd name="T12" fmla="*/ 4712 w 4752"/>
              <a:gd name="T13" fmla="*/ 994 h 4320"/>
              <a:gd name="T14" fmla="*/ 4518 w 4752"/>
              <a:gd name="T15" fmla="*/ 524 h 4320"/>
              <a:gd name="T16" fmla="*/ 0 w 4752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52" h="4320">
                <a:moveTo>
                  <a:pt x="0" y="0"/>
                </a:moveTo>
                <a:lnTo>
                  <a:pt x="1536" y="0"/>
                </a:lnTo>
                <a:lnTo>
                  <a:pt x="4590" y="450"/>
                </a:lnTo>
                <a:lnTo>
                  <a:pt x="4752" y="972"/>
                </a:lnTo>
                <a:lnTo>
                  <a:pt x="3600" y="4320"/>
                </a:lnTo>
                <a:lnTo>
                  <a:pt x="3312" y="4320"/>
                </a:lnTo>
                <a:lnTo>
                  <a:pt x="4712" y="994"/>
                </a:lnTo>
                <a:lnTo>
                  <a:pt x="4518" y="5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5" name="Freeform 11"/>
          <p:cNvSpPr>
            <a:spLocks/>
          </p:cNvSpPr>
          <p:nvPr/>
        </p:nvSpPr>
        <p:spPr bwMode="gray">
          <a:xfrm>
            <a:off x="5486400" y="1657350"/>
            <a:ext cx="2990850" cy="5200650"/>
          </a:xfrm>
          <a:custGeom>
            <a:avLst/>
            <a:gdLst>
              <a:gd name="T0" fmla="*/ 384 w 1884"/>
              <a:gd name="T1" fmla="*/ 3276 h 3276"/>
              <a:gd name="T2" fmla="*/ 1884 w 1884"/>
              <a:gd name="T3" fmla="*/ 0 h 3276"/>
              <a:gd name="T4" fmla="*/ 0 w 1884"/>
              <a:gd name="T5" fmla="*/ 3276 h 3276"/>
              <a:gd name="T6" fmla="*/ 384 w 1884"/>
              <a:gd name="T7" fmla="*/ 3276 h 3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4" h="3276">
                <a:moveTo>
                  <a:pt x="384" y="3276"/>
                </a:moveTo>
                <a:lnTo>
                  <a:pt x="1884" y="0"/>
                </a:lnTo>
                <a:lnTo>
                  <a:pt x="0" y="3276"/>
                </a:lnTo>
                <a:lnTo>
                  <a:pt x="384" y="3276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6" name="Freeform 12"/>
          <p:cNvSpPr>
            <a:spLocks/>
          </p:cNvSpPr>
          <p:nvPr/>
        </p:nvSpPr>
        <p:spPr bwMode="gray">
          <a:xfrm>
            <a:off x="3429000" y="0"/>
            <a:ext cx="5172075" cy="6858000"/>
          </a:xfrm>
          <a:custGeom>
            <a:avLst/>
            <a:gdLst>
              <a:gd name="T0" fmla="*/ 0 w 3258"/>
              <a:gd name="T1" fmla="*/ 0 h 4320"/>
              <a:gd name="T2" fmla="*/ 3082 w 3258"/>
              <a:gd name="T3" fmla="*/ 475 h 4320"/>
              <a:gd name="T4" fmla="*/ 3210 w 3258"/>
              <a:gd name="T5" fmla="*/ 936 h 4320"/>
              <a:gd name="T6" fmla="*/ 1728 w 3258"/>
              <a:gd name="T7" fmla="*/ 4320 h 4320"/>
              <a:gd name="T8" fmla="*/ 1872 w 3258"/>
              <a:gd name="T9" fmla="*/ 4320 h 4320"/>
              <a:gd name="T10" fmla="*/ 3258 w 3258"/>
              <a:gd name="T11" fmla="*/ 912 h 4320"/>
              <a:gd name="T12" fmla="*/ 3120 w 3258"/>
              <a:gd name="T13" fmla="*/ 432 h 4320"/>
              <a:gd name="T14" fmla="*/ 1296 w 3258"/>
              <a:gd name="T15" fmla="*/ 0 h 4320"/>
              <a:gd name="T16" fmla="*/ 0 w 3258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8" h="4320">
                <a:moveTo>
                  <a:pt x="0" y="0"/>
                </a:moveTo>
                <a:lnTo>
                  <a:pt x="3082" y="475"/>
                </a:lnTo>
                <a:lnTo>
                  <a:pt x="3210" y="936"/>
                </a:lnTo>
                <a:lnTo>
                  <a:pt x="1728" y="4320"/>
                </a:lnTo>
                <a:lnTo>
                  <a:pt x="1872" y="4320"/>
                </a:lnTo>
                <a:lnTo>
                  <a:pt x="3258" y="912"/>
                </a:lnTo>
                <a:lnTo>
                  <a:pt x="3120" y="432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8382000" y="0"/>
            <a:ext cx="762000" cy="1143000"/>
          </a:xfrm>
          <a:custGeom>
            <a:avLst/>
            <a:gdLst>
              <a:gd name="T0" fmla="*/ 48 w 480"/>
              <a:gd name="T1" fmla="*/ 0 h 720"/>
              <a:gd name="T2" fmla="*/ 0 w 480"/>
              <a:gd name="T3" fmla="*/ 96 h 720"/>
              <a:gd name="T4" fmla="*/ 354 w 480"/>
              <a:gd name="T5" fmla="*/ 690 h 720"/>
              <a:gd name="T6" fmla="*/ 480 w 480"/>
              <a:gd name="T7" fmla="*/ 720 h 720"/>
              <a:gd name="T8" fmla="*/ 480 w 480"/>
              <a:gd name="T9" fmla="*/ 576 h 720"/>
              <a:gd name="T10" fmla="*/ 48 w 480"/>
              <a:gd name="T11" fmla="*/ 96 h 720"/>
              <a:gd name="T12" fmla="*/ 89 w 480"/>
              <a:gd name="T13" fmla="*/ 0 h 720"/>
              <a:gd name="T14" fmla="*/ 48 w 480"/>
              <a:gd name="T1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720">
                <a:moveTo>
                  <a:pt x="48" y="0"/>
                </a:moveTo>
                <a:lnTo>
                  <a:pt x="0" y="96"/>
                </a:lnTo>
                <a:lnTo>
                  <a:pt x="354" y="690"/>
                </a:lnTo>
                <a:lnTo>
                  <a:pt x="480" y="720"/>
                </a:lnTo>
                <a:lnTo>
                  <a:pt x="480" y="576"/>
                </a:lnTo>
                <a:lnTo>
                  <a:pt x="48" y="96"/>
                </a:lnTo>
                <a:lnTo>
                  <a:pt x="89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8610600" y="228600"/>
            <a:ext cx="533400" cy="533400"/>
          </a:xfrm>
          <a:custGeom>
            <a:avLst/>
            <a:gdLst>
              <a:gd name="T0" fmla="*/ 336 w 336"/>
              <a:gd name="T1" fmla="*/ 336 h 336"/>
              <a:gd name="T2" fmla="*/ 0 w 336"/>
              <a:gd name="T3" fmla="*/ 0 h 336"/>
              <a:gd name="T4" fmla="*/ 336 w 336"/>
              <a:gd name="T5" fmla="*/ 240 h 336"/>
              <a:gd name="T6" fmla="*/ 336 w 33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336">
                <a:moveTo>
                  <a:pt x="336" y="336"/>
                </a:moveTo>
                <a:lnTo>
                  <a:pt x="0" y="0"/>
                </a:lnTo>
                <a:lnTo>
                  <a:pt x="336" y="240"/>
                </a:lnTo>
                <a:lnTo>
                  <a:pt x="336" y="3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73" name="Group 49"/>
          <p:cNvGrpSpPr>
            <a:grpSpLocks/>
          </p:cNvGrpSpPr>
          <p:nvPr/>
        </p:nvGrpSpPr>
        <p:grpSpPr bwMode="auto">
          <a:xfrm>
            <a:off x="5562600" y="0"/>
            <a:ext cx="3267075" cy="6858000"/>
            <a:chOff x="3504" y="0"/>
            <a:chExt cx="2058" cy="4320"/>
          </a:xfrm>
        </p:grpSpPr>
        <p:sp>
          <p:nvSpPr>
            <p:cNvPr id="1037" name="Freeform 13"/>
            <p:cNvSpPr>
              <a:spLocks/>
            </p:cNvSpPr>
            <p:nvPr userDrawn="1"/>
          </p:nvSpPr>
          <p:spPr bwMode="gray">
            <a:xfrm>
              <a:off x="3504" y="0"/>
              <a:ext cx="2058" cy="4320"/>
            </a:xfrm>
            <a:custGeom>
              <a:avLst/>
              <a:gdLst>
                <a:gd name="T0" fmla="*/ 0 w 2058"/>
                <a:gd name="T1" fmla="*/ 0 h 4320"/>
                <a:gd name="T2" fmla="*/ 1056 w 2058"/>
                <a:gd name="T3" fmla="*/ 0 h 4320"/>
                <a:gd name="T4" fmla="*/ 1854 w 2058"/>
                <a:gd name="T5" fmla="*/ 402 h 4320"/>
                <a:gd name="T6" fmla="*/ 2058 w 2058"/>
                <a:gd name="T7" fmla="*/ 972 h 4320"/>
                <a:gd name="T8" fmla="*/ 1296 w 2058"/>
                <a:gd name="T9" fmla="*/ 4320 h 4320"/>
                <a:gd name="T10" fmla="*/ 720 w 2058"/>
                <a:gd name="T11" fmla="*/ 4320 h 4320"/>
                <a:gd name="T12" fmla="*/ 1920 w 2058"/>
                <a:gd name="T13" fmla="*/ 912 h 4320"/>
                <a:gd name="T14" fmla="*/ 1776 w 2058"/>
                <a:gd name="T15" fmla="*/ 432 h 4320"/>
                <a:gd name="T16" fmla="*/ 0 w 2058"/>
                <a:gd name="T17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58" h="4320">
                  <a:moveTo>
                    <a:pt x="0" y="0"/>
                  </a:moveTo>
                  <a:lnTo>
                    <a:pt x="1056" y="0"/>
                  </a:lnTo>
                  <a:lnTo>
                    <a:pt x="1854" y="402"/>
                  </a:lnTo>
                  <a:lnTo>
                    <a:pt x="2058" y="972"/>
                  </a:lnTo>
                  <a:lnTo>
                    <a:pt x="1296" y="4320"/>
                  </a:lnTo>
                  <a:lnTo>
                    <a:pt x="720" y="4320"/>
                  </a:lnTo>
                  <a:lnTo>
                    <a:pt x="1920" y="912"/>
                  </a:lnTo>
                  <a:lnTo>
                    <a:pt x="1776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gray">
            <a:xfrm>
              <a:off x="4217" y="1056"/>
              <a:ext cx="1152" cy="3264"/>
            </a:xfrm>
            <a:custGeom>
              <a:avLst/>
              <a:gdLst>
                <a:gd name="T0" fmla="*/ 0 w 1152"/>
                <a:gd name="T1" fmla="*/ 3264 h 3264"/>
                <a:gd name="T2" fmla="*/ 1152 w 1152"/>
                <a:gd name="T3" fmla="*/ 0 h 3264"/>
                <a:gd name="T4" fmla="*/ 96 w 1152"/>
                <a:gd name="T5" fmla="*/ 3264 h 3264"/>
                <a:gd name="T6" fmla="*/ 0 w 1152"/>
                <a:gd name="T7" fmla="*/ 3264 h 3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3264">
                  <a:moveTo>
                    <a:pt x="0" y="3264"/>
                  </a:moveTo>
                  <a:lnTo>
                    <a:pt x="1152" y="0"/>
                  </a:lnTo>
                  <a:lnTo>
                    <a:pt x="96" y="3264"/>
                  </a:lnTo>
                  <a:lnTo>
                    <a:pt x="0" y="3264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142875" y="765175"/>
            <a:ext cx="8858250" cy="5943600"/>
            <a:chOff x="90" y="480"/>
            <a:chExt cx="5580" cy="3744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381000" y="676275"/>
            <a:ext cx="62484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043" name="Picture 19" descr="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00063" y="577850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03288" y="198438"/>
            <a:ext cx="6302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83325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83325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83325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5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reeform 9"/>
          <p:cNvSpPr>
            <a:spLocks/>
          </p:cNvSpPr>
          <p:nvPr/>
        </p:nvSpPr>
        <p:spPr bwMode="gray">
          <a:xfrm>
            <a:off x="7658100" y="0"/>
            <a:ext cx="1104900" cy="6848475"/>
          </a:xfrm>
          <a:custGeom>
            <a:avLst/>
            <a:gdLst>
              <a:gd name="T0" fmla="*/ 312 w 696"/>
              <a:gd name="T1" fmla="*/ 0 h 4314"/>
              <a:gd name="T2" fmla="*/ 528 w 696"/>
              <a:gd name="T3" fmla="*/ 444 h 4314"/>
              <a:gd name="T4" fmla="*/ 696 w 696"/>
              <a:gd name="T5" fmla="*/ 960 h 4314"/>
              <a:gd name="T6" fmla="*/ 426 w 696"/>
              <a:gd name="T7" fmla="*/ 4314 h 4314"/>
              <a:gd name="T8" fmla="*/ 108 w 696"/>
              <a:gd name="T9" fmla="*/ 4314 h 4314"/>
              <a:gd name="T10" fmla="*/ 648 w 696"/>
              <a:gd name="T11" fmla="*/ 960 h 4314"/>
              <a:gd name="T12" fmla="*/ 456 w 696"/>
              <a:gd name="T13" fmla="*/ 432 h 4314"/>
              <a:gd name="T14" fmla="*/ 0 w 696"/>
              <a:gd name="T15" fmla="*/ 0 h 4314"/>
              <a:gd name="T16" fmla="*/ 312 w 696"/>
              <a:gd name="T17" fmla="*/ 0 h 4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6" h="4314">
                <a:moveTo>
                  <a:pt x="312" y="0"/>
                </a:moveTo>
                <a:lnTo>
                  <a:pt x="528" y="444"/>
                </a:lnTo>
                <a:lnTo>
                  <a:pt x="696" y="960"/>
                </a:lnTo>
                <a:lnTo>
                  <a:pt x="426" y="4314"/>
                </a:lnTo>
                <a:lnTo>
                  <a:pt x="108" y="4314"/>
                </a:lnTo>
                <a:lnTo>
                  <a:pt x="648" y="960"/>
                </a:lnTo>
                <a:lnTo>
                  <a:pt x="456" y="432"/>
                </a:lnTo>
                <a:lnTo>
                  <a:pt x="0" y="0"/>
                </a:lnTo>
                <a:lnTo>
                  <a:pt x="312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4" name="Freeform 10"/>
          <p:cNvSpPr>
            <a:spLocks/>
          </p:cNvSpPr>
          <p:nvPr/>
        </p:nvSpPr>
        <p:spPr bwMode="gray">
          <a:xfrm>
            <a:off x="1066800" y="0"/>
            <a:ext cx="7543800" cy="6858000"/>
          </a:xfrm>
          <a:custGeom>
            <a:avLst/>
            <a:gdLst>
              <a:gd name="T0" fmla="*/ 0 w 4752"/>
              <a:gd name="T1" fmla="*/ 0 h 4320"/>
              <a:gd name="T2" fmla="*/ 1536 w 4752"/>
              <a:gd name="T3" fmla="*/ 0 h 4320"/>
              <a:gd name="T4" fmla="*/ 4590 w 4752"/>
              <a:gd name="T5" fmla="*/ 450 h 4320"/>
              <a:gd name="T6" fmla="*/ 4752 w 4752"/>
              <a:gd name="T7" fmla="*/ 972 h 4320"/>
              <a:gd name="T8" fmla="*/ 3600 w 4752"/>
              <a:gd name="T9" fmla="*/ 4320 h 4320"/>
              <a:gd name="T10" fmla="*/ 3312 w 4752"/>
              <a:gd name="T11" fmla="*/ 4320 h 4320"/>
              <a:gd name="T12" fmla="*/ 4712 w 4752"/>
              <a:gd name="T13" fmla="*/ 994 h 4320"/>
              <a:gd name="T14" fmla="*/ 4518 w 4752"/>
              <a:gd name="T15" fmla="*/ 524 h 4320"/>
              <a:gd name="T16" fmla="*/ 0 w 4752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52" h="4320">
                <a:moveTo>
                  <a:pt x="0" y="0"/>
                </a:moveTo>
                <a:lnTo>
                  <a:pt x="1536" y="0"/>
                </a:lnTo>
                <a:lnTo>
                  <a:pt x="4590" y="450"/>
                </a:lnTo>
                <a:lnTo>
                  <a:pt x="4752" y="972"/>
                </a:lnTo>
                <a:lnTo>
                  <a:pt x="3600" y="4320"/>
                </a:lnTo>
                <a:lnTo>
                  <a:pt x="3312" y="4320"/>
                </a:lnTo>
                <a:lnTo>
                  <a:pt x="4712" y="994"/>
                </a:lnTo>
                <a:lnTo>
                  <a:pt x="4518" y="5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5" name="Freeform 11"/>
          <p:cNvSpPr>
            <a:spLocks/>
          </p:cNvSpPr>
          <p:nvPr/>
        </p:nvSpPr>
        <p:spPr bwMode="gray">
          <a:xfrm>
            <a:off x="5486400" y="1657350"/>
            <a:ext cx="2990850" cy="5200650"/>
          </a:xfrm>
          <a:custGeom>
            <a:avLst/>
            <a:gdLst>
              <a:gd name="T0" fmla="*/ 384 w 1884"/>
              <a:gd name="T1" fmla="*/ 3276 h 3276"/>
              <a:gd name="T2" fmla="*/ 1884 w 1884"/>
              <a:gd name="T3" fmla="*/ 0 h 3276"/>
              <a:gd name="T4" fmla="*/ 0 w 1884"/>
              <a:gd name="T5" fmla="*/ 3276 h 3276"/>
              <a:gd name="T6" fmla="*/ 384 w 1884"/>
              <a:gd name="T7" fmla="*/ 3276 h 3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4" h="3276">
                <a:moveTo>
                  <a:pt x="384" y="3276"/>
                </a:moveTo>
                <a:lnTo>
                  <a:pt x="1884" y="0"/>
                </a:lnTo>
                <a:lnTo>
                  <a:pt x="0" y="3276"/>
                </a:lnTo>
                <a:lnTo>
                  <a:pt x="384" y="3276"/>
                </a:lnTo>
                <a:close/>
              </a:path>
            </a:pathLst>
          </a:cu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6" name="Freeform 12"/>
          <p:cNvSpPr>
            <a:spLocks/>
          </p:cNvSpPr>
          <p:nvPr/>
        </p:nvSpPr>
        <p:spPr bwMode="gray">
          <a:xfrm>
            <a:off x="3429000" y="0"/>
            <a:ext cx="5172075" cy="6858000"/>
          </a:xfrm>
          <a:custGeom>
            <a:avLst/>
            <a:gdLst>
              <a:gd name="T0" fmla="*/ 0 w 3258"/>
              <a:gd name="T1" fmla="*/ 0 h 4320"/>
              <a:gd name="T2" fmla="*/ 3082 w 3258"/>
              <a:gd name="T3" fmla="*/ 475 h 4320"/>
              <a:gd name="T4" fmla="*/ 3210 w 3258"/>
              <a:gd name="T5" fmla="*/ 936 h 4320"/>
              <a:gd name="T6" fmla="*/ 1728 w 3258"/>
              <a:gd name="T7" fmla="*/ 4320 h 4320"/>
              <a:gd name="T8" fmla="*/ 1872 w 3258"/>
              <a:gd name="T9" fmla="*/ 4320 h 4320"/>
              <a:gd name="T10" fmla="*/ 3258 w 3258"/>
              <a:gd name="T11" fmla="*/ 912 h 4320"/>
              <a:gd name="T12" fmla="*/ 3120 w 3258"/>
              <a:gd name="T13" fmla="*/ 432 h 4320"/>
              <a:gd name="T14" fmla="*/ 1296 w 3258"/>
              <a:gd name="T15" fmla="*/ 0 h 4320"/>
              <a:gd name="T16" fmla="*/ 0 w 3258"/>
              <a:gd name="T1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8" h="4320">
                <a:moveTo>
                  <a:pt x="0" y="0"/>
                </a:moveTo>
                <a:lnTo>
                  <a:pt x="3082" y="475"/>
                </a:lnTo>
                <a:lnTo>
                  <a:pt x="3210" y="936"/>
                </a:lnTo>
                <a:lnTo>
                  <a:pt x="1728" y="4320"/>
                </a:lnTo>
                <a:lnTo>
                  <a:pt x="1872" y="4320"/>
                </a:lnTo>
                <a:lnTo>
                  <a:pt x="3258" y="912"/>
                </a:lnTo>
                <a:lnTo>
                  <a:pt x="3120" y="432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8382000" y="0"/>
            <a:ext cx="762000" cy="1143000"/>
          </a:xfrm>
          <a:custGeom>
            <a:avLst/>
            <a:gdLst>
              <a:gd name="T0" fmla="*/ 48 w 480"/>
              <a:gd name="T1" fmla="*/ 0 h 720"/>
              <a:gd name="T2" fmla="*/ 0 w 480"/>
              <a:gd name="T3" fmla="*/ 96 h 720"/>
              <a:gd name="T4" fmla="*/ 354 w 480"/>
              <a:gd name="T5" fmla="*/ 690 h 720"/>
              <a:gd name="T6" fmla="*/ 480 w 480"/>
              <a:gd name="T7" fmla="*/ 720 h 720"/>
              <a:gd name="T8" fmla="*/ 480 w 480"/>
              <a:gd name="T9" fmla="*/ 576 h 720"/>
              <a:gd name="T10" fmla="*/ 48 w 480"/>
              <a:gd name="T11" fmla="*/ 96 h 720"/>
              <a:gd name="T12" fmla="*/ 89 w 480"/>
              <a:gd name="T13" fmla="*/ 0 h 720"/>
              <a:gd name="T14" fmla="*/ 48 w 480"/>
              <a:gd name="T1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720">
                <a:moveTo>
                  <a:pt x="48" y="0"/>
                </a:moveTo>
                <a:lnTo>
                  <a:pt x="0" y="96"/>
                </a:lnTo>
                <a:lnTo>
                  <a:pt x="354" y="690"/>
                </a:lnTo>
                <a:lnTo>
                  <a:pt x="480" y="720"/>
                </a:lnTo>
                <a:lnTo>
                  <a:pt x="480" y="576"/>
                </a:lnTo>
                <a:lnTo>
                  <a:pt x="48" y="96"/>
                </a:lnTo>
                <a:lnTo>
                  <a:pt x="89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8610600" y="228600"/>
            <a:ext cx="533400" cy="533400"/>
          </a:xfrm>
          <a:custGeom>
            <a:avLst/>
            <a:gdLst>
              <a:gd name="T0" fmla="*/ 336 w 336"/>
              <a:gd name="T1" fmla="*/ 336 h 336"/>
              <a:gd name="T2" fmla="*/ 0 w 336"/>
              <a:gd name="T3" fmla="*/ 0 h 336"/>
              <a:gd name="T4" fmla="*/ 336 w 336"/>
              <a:gd name="T5" fmla="*/ 240 h 336"/>
              <a:gd name="T6" fmla="*/ 336 w 336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" h="336">
                <a:moveTo>
                  <a:pt x="336" y="336"/>
                </a:moveTo>
                <a:lnTo>
                  <a:pt x="0" y="0"/>
                </a:lnTo>
                <a:lnTo>
                  <a:pt x="336" y="240"/>
                </a:lnTo>
                <a:lnTo>
                  <a:pt x="336" y="3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073" name="Group 49"/>
          <p:cNvGrpSpPr>
            <a:grpSpLocks/>
          </p:cNvGrpSpPr>
          <p:nvPr/>
        </p:nvGrpSpPr>
        <p:grpSpPr bwMode="auto">
          <a:xfrm>
            <a:off x="5562600" y="0"/>
            <a:ext cx="3267075" cy="6858000"/>
            <a:chOff x="3504" y="0"/>
            <a:chExt cx="2058" cy="4320"/>
          </a:xfrm>
        </p:grpSpPr>
        <p:sp>
          <p:nvSpPr>
            <p:cNvPr id="1037" name="Freeform 13"/>
            <p:cNvSpPr>
              <a:spLocks/>
            </p:cNvSpPr>
            <p:nvPr userDrawn="1"/>
          </p:nvSpPr>
          <p:spPr bwMode="gray">
            <a:xfrm>
              <a:off x="3504" y="0"/>
              <a:ext cx="2058" cy="4320"/>
            </a:xfrm>
            <a:custGeom>
              <a:avLst/>
              <a:gdLst>
                <a:gd name="T0" fmla="*/ 0 w 2058"/>
                <a:gd name="T1" fmla="*/ 0 h 4320"/>
                <a:gd name="T2" fmla="*/ 1056 w 2058"/>
                <a:gd name="T3" fmla="*/ 0 h 4320"/>
                <a:gd name="T4" fmla="*/ 1854 w 2058"/>
                <a:gd name="T5" fmla="*/ 402 h 4320"/>
                <a:gd name="T6" fmla="*/ 2058 w 2058"/>
                <a:gd name="T7" fmla="*/ 972 h 4320"/>
                <a:gd name="T8" fmla="*/ 1296 w 2058"/>
                <a:gd name="T9" fmla="*/ 4320 h 4320"/>
                <a:gd name="T10" fmla="*/ 720 w 2058"/>
                <a:gd name="T11" fmla="*/ 4320 h 4320"/>
                <a:gd name="T12" fmla="*/ 1920 w 2058"/>
                <a:gd name="T13" fmla="*/ 912 h 4320"/>
                <a:gd name="T14" fmla="*/ 1776 w 2058"/>
                <a:gd name="T15" fmla="*/ 432 h 4320"/>
                <a:gd name="T16" fmla="*/ 0 w 2058"/>
                <a:gd name="T17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58" h="4320">
                  <a:moveTo>
                    <a:pt x="0" y="0"/>
                  </a:moveTo>
                  <a:lnTo>
                    <a:pt x="1056" y="0"/>
                  </a:lnTo>
                  <a:lnTo>
                    <a:pt x="1854" y="402"/>
                  </a:lnTo>
                  <a:lnTo>
                    <a:pt x="2058" y="972"/>
                  </a:lnTo>
                  <a:lnTo>
                    <a:pt x="1296" y="4320"/>
                  </a:lnTo>
                  <a:lnTo>
                    <a:pt x="720" y="4320"/>
                  </a:lnTo>
                  <a:lnTo>
                    <a:pt x="1920" y="912"/>
                  </a:lnTo>
                  <a:lnTo>
                    <a:pt x="1776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gray">
            <a:xfrm>
              <a:off x="4217" y="1056"/>
              <a:ext cx="1152" cy="3264"/>
            </a:xfrm>
            <a:custGeom>
              <a:avLst/>
              <a:gdLst>
                <a:gd name="T0" fmla="*/ 0 w 1152"/>
                <a:gd name="T1" fmla="*/ 3264 h 3264"/>
                <a:gd name="T2" fmla="*/ 1152 w 1152"/>
                <a:gd name="T3" fmla="*/ 0 h 3264"/>
                <a:gd name="T4" fmla="*/ 96 w 1152"/>
                <a:gd name="T5" fmla="*/ 3264 h 3264"/>
                <a:gd name="T6" fmla="*/ 0 w 1152"/>
                <a:gd name="T7" fmla="*/ 3264 h 3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2" h="3264">
                  <a:moveTo>
                    <a:pt x="0" y="3264"/>
                  </a:moveTo>
                  <a:lnTo>
                    <a:pt x="1152" y="0"/>
                  </a:lnTo>
                  <a:lnTo>
                    <a:pt x="96" y="3264"/>
                  </a:lnTo>
                  <a:lnTo>
                    <a:pt x="0" y="3264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142875" y="765175"/>
            <a:ext cx="8858250" cy="5943600"/>
            <a:chOff x="90" y="480"/>
            <a:chExt cx="5580" cy="3744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381000" y="676275"/>
            <a:ext cx="62484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043" name="Picture 19" descr="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00063" y="577850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03288" y="198438"/>
            <a:ext cx="6302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83325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15161D-322F-45A1-9F5E-31C7A5D374D4}" type="datetime1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15.11.2022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83325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83325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67013E-87D8-4CE9-851D-EDAAB7F9E52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1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icense2007@yandex.ru" TargetMode="External"/><Relationship Id="rId2" Type="http://schemas.openxmlformats.org/officeDocument/2006/relationships/hyperlink" Target="https://minobr.75.ru/deyatel-nost/gosudarstvennaya-reglamentaciya-obrazovatel-noy-deyatel-nosti/licenzirovanie-i-gosudarstvennaya-akkreditaciya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22264&amp;date=30.08.2022&amp;dst=100229&amp;field=134" TargetMode="External"/><Relationship Id="rId2" Type="http://schemas.openxmlformats.org/officeDocument/2006/relationships/hyperlink" Target="https://login.consultant.ru/link/?req=doc&amp;base=LAW&amp;n=422264&amp;date=30.08.2022&amp;dst=100216&amp;field=13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base=LAW&amp;n=390280&amp;date=30.08.2022&amp;dst=100449&amp;field=13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4812" y="1426610"/>
            <a:ext cx="7835900" cy="285847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 marR="5080" indent="-1905" algn="ctr">
              <a:lnSpc>
                <a:spcPct val="89600"/>
              </a:lnSpc>
              <a:spcBef>
                <a:spcPts val="650"/>
              </a:spcBef>
            </a:pPr>
            <a:r>
              <a:rPr sz="4000" spc="-15" dirty="0">
                <a:solidFill>
                  <a:srgbClr val="404040"/>
                </a:solidFill>
              </a:rPr>
              <a:t>Лицензирование </a:t>
            </a:r>
            <a:r>
              <a:rPr sz="4000" spc="-10" dirty="0">
                <a:solidFill>
                  <a:srgbClr val="404040"/>
                </a:solidFill>
              </a:rPr>
              <a:t> </a:t>
            </a:r>
            <a:r>
              <a:rPr sz="4000" spc="-20" dirty="0">
                <a:solidFill>
                  <a:srgbClr val="404040"/>
                </a:solidFill>
              </a:rPr>
              <a:t>образовательной</a:t>
            </a:r>
            <a:r>
              <a:rPr sz="4000" spc="-80" dirty="0">
                <a:solidFill>
                  <a:srgbClr val="404040"/>
                </a:solidFill>
              </a:rPr>
              <a:t> </a:t>
            </a:r>
            <a:r>
              <a:rPr sz="4000" dirty="0">
                <a:solidFill>
                  <a:srgbClr val="404040"/>
                </a:solidFill>
              </a:rPr>
              <a:t>деятельности </a:t>
            </a:r>
            <a:r>
              <a:rPr sz="4000" spc="-1085" dirty="0">
                <a:solidFill>
                  <a:srgbClr val="404040"/>
                </a:solidFill>
              </a:rPr>
              <a:t> </a:t>
            </a:r>
            <a:r>
              <a:rPr sz="4000" dirty="0">
                <a:solidFill>
                  <a:srgbClr val="404040"/>
                </a:solidFill>
              </a:rPr>
              <a:t>организаций,</a:t>
            </a:r>
            <a:endParaRPr sz="4000" dirty="0"/>
          </a:p>
          <a:p>
            <a:pPr marL="633095" marR="629285" algn="ctr">
              <a:lnSpc>
                <a:spcPct val="80000"/>
              </a:lnSpc>
              <a:spcBef>
                <a:spcPts val="1000"/>
              </a:spcBef>
            </a:pPr>
            <a:r>
              <a:rPr sz="4000" spc="-10" dirty="0">
                <a:solidFill>
                  <a:srgbClr val="404040"/>
                </a:solidFill>
              </a:rPr>
              <a:t>реализующих </a:t>
            </a:r>
            <a:r>
              <a:rPr sz="4000" spc="-5" dirty="0">
                <a:solidFill>
                  <a:srgbClr val="404040"/>
                </a:solidFill>
              </a:rPr>
              <a:t>программы </a:t>
            </a:r>
            <a:r>
              <a:rPr sz="4000" spc="-1085" dirty="0">
                <a:solidFill>
                  <a:srgbClr val="404040"/>
                </a:solidFill>
              </a:rPr>
              <a:t> </a:t>
            </a:r>
            <a:r>
              <a:rPr sz="4000" spc="-10" dirty="0">
                <a:solidFill>
                  <a:srgbClr val="404040"/>
                </a:solidFill>
              </a:rPr>
              <a:t>спортивной </a:t>
            </a:r>
            <a:r>
              <a:rPr sz="4000" spc="-50" dirty="0">
                <a:solidFill>
                  <a:srgbClr val="404040"/>
                </a:solidFill>
              </a:rPr>
              <a:t>подготовки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3657600" y="6019800"/>
            <a:ext cx="2133600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600" b="1" dirty="0" smtClean="0">
                <a:solidFill>
                  <a:srgbClr val="404040"/>
                </a:solidFill>
                <a:latin typeface="Times New Roman"/>
                <a:cs typeface="Times New Roman"/>
              </a:rPr>
              <a:t>Чита </a:t>
            </a:r>
            <a:r>
              <a:rPr sz="2600" b="1" dirty="0" smtClean="0">
                <a:solidFill>
                  <a:srgbClr val="404040"/>
                </a:solidFill>
                <a:latin typeface="Times New Roman"/>
                <a:cs typeface="Times New Roman"/>
              </a:rPr>
              <a:t>2022</a:t>
            </a:r>
            <a:r>
              <a:rPr sz="2600" b="1" spc="-10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600" b="1" spc="-40" dirty="0">
                <a:solidFill>
                  <a:srgbClr val="404040"/>
                </a:solidFill>
                <a:latin typeface="Times New Roman"/>
                <a:cs typeface="Times New Roman"/>
              </a:rPr>
              <a:t>год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339011"/>
            <a:ext cx="8593455" cy="64427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2644" marR="1021715" indent="-1905"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Times New Roman"/>
                <a:cs typeface="Times New Roman"/>
              </a:rPr>
              <a:t>Актуальная</a:t>
            </a:r>
            <a:r>
              <a:rPr sz="2400" b="1" spc="35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информация</a:t>
            </a:r>
            <a:r>
              <a:rPr sz="2400" b="1" spc="4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по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вопросам 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лицензирования</a:t>
            </a:r>
            <a:r>
              <a:rPr sz="2400" b="1" spc="50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образовательной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деятельности:</a:t>
            </a:r>
            <a:endParaRPr sz="2400" dirty="0">
              <a:latin typeface="Times New Roman"/>
              <a:cs typeface="Times New Roman"/>
            </a:endParaRPr>
          </a:p>
          <a:p>
            <a:pPr marR="629920" algn="ctr">
              <a:lnSpc>
                <a:spcPct val="100000"/>
              </a:lnSpc>
              <a:spcBef>
                <a:spcPts val="1165"/>
              </a:spcBef>
              <a:tabLst>
                <a:tab pos="342900" algn="l"/>
              </a:tabLst>
            </a:pPr>
            <a:r>
              <a:rPr sz="1900" spc="-17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Н</a:t>
            </a:r>
            <a:r>
              <a:rPr lang="ru-RU"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а </a:t>
            </a:r>
            <a:r>
              <a:rPr sz="2400" spc="5" dirty="0">
                <a:solidFill>
                  <a:srgbClr val="404040"/>
                </a:solidFill>
                <a:latin typeface="Times New Roman"/>
                <a:cs typeface="Times New Roman"/>
              </a:rPr>
              <a:t>сайте</a:t>
            </a:r>
            <a:r>
              <a:rPr lang="en-US" sz="24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10" dirty="0" err="1">
                <a:solidFill>
                  <a:srgbClr val="404040"/>
                </a:solidFill>
                <a:latin typeface="Times New Roman"/>
                <a:cs typeface="Times New Roman"/>
              </a:rPr>
              <a:t>Министерства</a:t>
            </a:r>
            <a:r>
              <a:rPr lang="en-US" sz="24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образования</a:t>
            </a:r>
            <a:r>
              <a:rPr lang="ru-RU" sz="2400" spc="-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и науки </a:t>
            </a:r>
            <a:r>
              <a:rPr lang="ru-RU" sz="2400" dirty="0">
                <a:solidFill>
                  <a:srgbClr val="404040"/>
                </a:solidFill>
                <a:latin typeface="Times New Roman"/>
                <a:cs typeface="Times New Roman"/>
              </a:rPr>
              <a:t>Забайкальского края</a:t>
            </a:r>
            <a:endParaRPr lang="en-US" sz="2400" dirty="0">
              <a:latin typeface="Times New Roman"/>
              <a:cs typeface="Times New Roman"/>
            </a:endParaRPr>
          </a:p>
          <a:p>
            <a:pPr marR="629920" algn="ctr">
              <a:lnSpc>
                <a:spcPct val="100000"/>
              </a:lnSpc>
              <a:spcBef>
                <a:spcPts val="1165"/>
              </a:spcBef>
              <a:tabLst>
                <a:tab pos="342900" algn="l"/>
              </a:tabLst>
            </a:pPr>
            <a:r>
              <a:rPr lang="en-US" sz="2400" spc="-170" dirty="0">
                <a:solidFill>
                  <a:srgbClr val="90C225"/>
                </a:solidFill>
                <a:latin typeface="Times New Roman"/>
                <a:cs typeface="Times New Roman"/>
                <a:hlinkClick r:id="rId2"/>
              </a:rPr>
              <a:t>https://</a:t>
            </a:r>
            <a:r>
              <a:rPr lang="en-US" sz="2400" spc="-170" dirty="0" smtClean="0">
                <a:solidFill>
                  <a:srgbClr val="90C225"/>
                </a:solidFill>
                <a:latin typeface="Times New Roman"/>
                <a:cs typeface="Times New Roman"/>
                <a:hlinkClick r:id="rId2"/>
              </a:rPr>
              <a:t>minobr.75.ru/deyatel-nost/gosudarstvennaya-reglamentaciya-obrazovatel-noy-deyatel-nosti/licenzirovanie-i-gosudarstvennaya-akkreditaciya</a:t>
            </a:r>
            <a:r>
              <a:rPr lang="ru-RU" sz="2400" spc="-170" dirty="0" smtClean="0">
                <a:solidFill>
                  <a:srgbClr val="90C225"/>
                </a:solidFill>
                <a:latin typeface="Times New Roman"/>
                <a:cs typeface="Times New Roman"/>
              </a:rPr>
              <a:t>  </a:t>
            </a:r>
          </a:p>
          <a:p>
            <a:pPr marR="629920" algn="ctr">
              <a:lnSpc>
                <a:spcPct val="100000"/>
              </a:lnSpc>
              <a:spcBef>
                <a:spcPts val="1165"/>
              </a:spcBef>
              <a:tabLst>
                <a:tab pos="342900" algn="l"/>
              </a:tabLst>
            </a:pPr>
            <a:endParaRPr lang="en-US" sz="2400" spc="-170" dirty="0">
              <a:solidFill>
                <a:srgbClr val="90C225"/>
              </a:solidFill>
              <a:latin typeface="Times New Roman"/>
              <a:cs typeface="Times New Roman"/>
            </a:endParaRPr>
          </a:p>
          <a:p>
            <a:pPr marR="629920">
              <a:lnSpc>
                <a:spcPct val="100000"/>
              </a:lnSpc>
              <a:spcBef>
                <a:spcPts val="1165"/>
              </a:spcBef>
              <a:tabLst>
                <a:tab pos="342900" algn="l"/>
              </a:tabLst>
            </a:pPr>
            <a:r>
              <a:rPr sz="1900" spc="-17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400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Отдел</a:t>
            </a:r>
            <a:r>
              <a:rPr sz="2400" spc="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/>
                <a:cs typeface="Times New Roman"/>
              </a:rPr>
              <a:t>лицензирования</a:t>
            </a:r>
            <a:r>
              <a:rPr sz="24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(телефон: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8-</a:t>
            </a:r>
            <a:r>
              <a:rPr lang="ru-RU" sz="2400" dirty="0">
                <a:solidFill>
                  <a:srgbClr val="404040"/>
                </a:solidFill>
                <a:latin typeface="Times New Roman"/>
                <a:cs typeface="Times New Roman"/>
              </a:rPr>
              <a:t>(3022) - </a:t>
            </a:r>
            <a:r>
              <a:rPr lang="ru-RU" sz="24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28-34-92 </a:t>
            </a:r>
            <a:r>
              <a:rPr lang="ru-RU" sz="2400" dirty="0">
                <a:solidFill>
                  <a:srgbClr val="404040"/>
                </a:solidFill>
                <a:latin typeface="Times New Roman"/>
                <a:cs typeface="Times New Roman"/>
              </a:rPr>
              <a:t>(91,97).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1900"/>
              </a:spcBef>
            </a:pPr>
            <a:r>
              <a:rPr sz="1900" spc="-17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900" spc="-16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Предварительный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просмотр </a:t>
            </a:r>
            <a:r>
              <a:rPr sz="2400" spc="-20" dirty="0">
                <a:solidFill>
                  <a:srgbClr val="404040"/>
                </a:solidFill>
                <a:latin typeface="Times New Roman"/>
                <a:cs typeface="Times New Roman"/>
              </a:rPr>
              <a:t>полного</a:t>
            </a:r>
            <a:r>
              <a:rPr sz="24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Times New Roman"/>
                <a:cs typeface="Times New Roman"/>
              </a:rPr>
              <a:t>комплекта</a:t>
            </a:r>
            <a:r>
              <a:rPr sz="2400" spc="5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imes New Roman"/>
                <a:cs typeface="Times New Roman"/>
              </a:rPr>
              <a:t>документов</a:t>
            </a:r>
            <a:r>
              <a:rPr sz="2400" spc="5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– </a:t>
            </a:r>
            <a:r>
              <a:rPr sz="2400" spc="-5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ru-RU" sz="2400" spc="-5" dirty="0" smtClean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24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imes New Roman"/>
                <a:cs typeface="Times New Roman"/>
              </a:rPr>
              <a:t>почте: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en-US" sz="2400" spc="-10" dirty="0">
                <a:solidFill>
                  <a:srgbClr val="404040"/>
                </a:solidFill>
                <a:latin typeface="Times New Roman"/>
                <a:cs typeface="Times New Roman"/>
                <a:hlinkClick r:id="rId3"/>
              </a:rPr>
              <a:t>license2007@yandex.ru</a:t>
            </a:r>
            <a:r>
              <a:rPr lang="en-US"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ru-RU" sz="2400" spc="-10" dirty="0" smtClean="0">
                <a:solidFill>
                  <a:srgbClr val="404040"/>
                </a:solidFill>
                <a:latin typeface="Times New Roman"/>
                <a:cs typeface="Times New Roman"/>
              </a:rPr>
              <a:t>(направлять </a:t>
            </a:r>
            <a:r>
              <a:rPr sz="2400" spc="1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после</a:t>
            </a:r>
            <a:r>
              <a:rPr sz="2400" spc="1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imes New Roman"/>
                <a:cs typeface="Times New Roman"/>
              </a:rPr>
              <a:t>предварительного </a:t>
            </a:r>
            <a:r>
              <a:rPr sz="2400" spc="-5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Times New Roman"/>
                <a:cs typeface="Times New Roman"/>
              </a:rPr>
              <a:t>согласования</a:t>
            </a:r>
            <a:r>
              <a:rPr sz="2400" spc="1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</a:t>
            </a:r>
            <a:r>
              <a:rPr sz="2400" spc="1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2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телефону</a:t>
            </a:r>
            <a:r>
              <a:rPr lang="ru-RU" sz="2400" spc="-25" dirty="0" smtClean="0">
                <a:solidFill>
                  <a:srgbClr val="404040"/>
                </a:solidFill>
                <a:latin typeface="Times New Roman"/>
                <a:cs typeface="Times New Roman"/>
              </a:rPr>
              <a:t>, с </a:t>
            </a:r>
            <a:r>
              <a:rPr sz="2400" spc="10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imes New Roman"/>
                <a:cs typeface="Times New Roman"/>
              </a:rPr>
              <a:t>указанием</a:t>
            </a:r>
            <a:r>
              <a:rPr sz="2400" spc="1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400" spc="1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404040"/>
                </a:solidFill>
                <a:latin typeface="Times New Roman"/>
                <a:cs typeface="Times New Roman"/>
              </a:rPr>
              <a:t>теме</a:t>
            </a:r>
            <a:r>
              <a:rPr sz="2400" spc="11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письма</a:t>
            </a:r>
            <a:r>
              <a:rPr lang="ru-RU" sz="2400" spc="-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 smtClean="0">
                <a:solidFill>
                  <a:srgbClr val="404040"/>
                </a:solidFill>
                <a:latin typeface="Times New Roman"/>
                <a:cs typeface="Times New Roman"/>
              </a:rPr>
              <a:t>«СПОРТИВНАЯ</a:t>
            </a:r>
            <a:r>
              <a:rPr sz="2400" spc="2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404040"/>
                </a:solidFill>
                <a:latin typeface="Times New Roman"/>
                <a:cs typeface="Times New Roman"/>
              </a:rPr>
              <a:t>ШКОЛА</a:t>
            </a:r>
            <a:r>
              <a:rPr sz="2400" spc="-30" dirty="0" smtClean="0">
                <a:solidFill>
                  <a:srgbClr val="404040"/>
                </a:solidFill>
                <a:latin typeface="Times New Roman"/>
                <a:cs typeface="Times New Roman"/>
              </a:rPr>
              <a:t>»</a:t>
            </a:r>
            <a:r>
              <a:rPr lang="ru-RU" sz="2400" spc="-30" dirty="0" smtClean="0">
                <a:solidFill>
                  <a:srgbClr val="404040"/>
                </a:solidFill>
                <a:latin typeface="Times New Roman"/>
                <a:cs typeface="Times New Roman"/>
              </a:rPr>
              <a:t>)</a:t>
            </a:r>
            <a:r>
              <a:rPr sz="2400" spc="-30" dirty="0" smtClean="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3"/>
          <p:cNvSpPr txBox="1">
            <a:spLocks/>
          </p:cNvSpPr>
          <p:nvPr/>
        </p:nvSpPr>
        <p:spPr bwMode="gray">
          <a:xfrm>
            <a:off x="936625" y="516111"/>
            <a:ext cx="6302375" cy="44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ru-RU" sz="2800" kern="0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</a:t>
            </a:r>
            <a:r>
              <a:rPr lang="ru-RU" sz="2800" kern="0" spc="-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kern="0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правовые</a:t>
            </a:r>
            <a:r>
              <a:rPr lang="ru-RU" sz="2800" kern="0" spc="-3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акты</a:t>
            </a:r>
            <a:endParaRPr lang="ru-RU" sz="28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ject 14"/>
          <p:cNvSpPr txBox="1"/>
          <p:nvPr/>
        </p:nvSpPr>
        <p:spPr>
          <a:xfrm>
            <a:off x="304800" y="914400"/>
            <a:ext cx="8341359" cy="6008568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10"/>
              </a:spcBef>
              <a:buClr>
                <a:srgbClr val="90C225"/>
              </a:buClr>
              <a:buSzPct val="78125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10" dirty="0">
                <a:latin typeface="Times New Roman"/>
                <a:cs typeface="Times New Roman"/>
              </a:rPr>
              <a:t>Федеральный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закон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от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29.12.2012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273-ФЗ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«Об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образовании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Российской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Федерации»;</a:t>
            </a:r>
            <a:endParaRPr sz="1400" dirty="0">
              <a:latin typeface="Times New Roman"/>
              <a:cs typeface="Times New Roman"/>
            </a:endParaRPr>
          </a:p>
          <a:p>
            <a:pPr marL="299085" indent="-287020">
              <a:lnSpc>
                <a:spcPts val="1730"/>
              </a:lnSpc>
              <a:spcBef>
                <a:spcPts val="615"/>
              </a:spcBef>
              <a:buClr>
                <a:srgbClr val="90C225"/>
              </a:buClr>
              <a:buSzPct val="78125"/>
              <a:buFont typeface="Wingdings"/>
              <a:buChar char=""/>
              <a:tabLst>
                <a:tab pos="299085" algn="l"/>
                <a:tab pos="299720" algn="l"/>
                <a:tab pos="1644650" algn="l"/>
                <a:tab pos="2277110" algn="l"/>
                <a:tab pos="2626360" algn="l"/>
                <a:tab pos="3696335" algn="l"/>
                <a:tab pos="4051300" algn="l"/>
                <a:tab pos="4746625" algn="l"/>
                <a:tab pos="5154930" algn="l"/>
                <a:tab pos="6741795" algn="l"/>
                <a:tab pos="7823834" algn="l"/>
              </a:tabLst>
            </a:pPr>
            <a:r>
              <a:rPr sz="1400" spc="-5" dirty="0">
                <a:latin typeface="Times New Roman"/>
                <a:cs typeface="Times New Roman"/>
              </a:rPr>
              <a:t>Федеральный	</a:t>
            </a:r>
            <a:r>
              <a:rPr sz="1400" spc="-20" dirty="0">
                <a:latin typeface="Times New Roman"/>
                <a:cs typeface="Times New Roman"/>
              </a:rPr>
              <a:t>закон	</a:t>
            </a:r>
            <a:r>
              <a:rPr sz="1400" spc="-15" dirty="0">
                <a:latin typeface="Times New Roman"/>
                <a:cs typeface="Times New Roman"/>
              </a:rPr>
              <a:t>от	</a:t>
            </a:r>
            <a:r>
              <a:rPr sz="1400" spc="-10" dirty="0">
                <a:latin typeface="Times New Roman"/>
                <a:cs typeface="Times New Roman"/>
              </a:rPr>
              <a:t>04.09.2011	</a:t>
            </a:r>
            <a:r>
              <a:rPr sz="1400" spc="-5" dirty="0">
                <a:latin typeface="Times New Roman"/>
                <a:cs typeface="Times New Roman"/>
              </a:rPr>
              <a:t>№	99-ФЗ	</a:t>
            </a:r>
            <a:r>
              <a:rPr sz="1400" spc="-10" dirty="0">
                <a:latin typeface="Times New Roman"/>
                <a:cs typeface="Times New Roman"/>
              </a:rPr>
              <a:t>«О	</a:t>
            </a:r>
            <a:r>
              <a:rPr sz="1400" spc="-5" dirty="0">
                <a:latin typeface="Times New Roman"/>
                <a:cs typeface="Times New Roman"/>
              </a:rPr>
              <a:t>лицензировании	</a:t>
            </a:r>
            <a:r>
              <a:rPr sz="1400" spc="-10" dirty="0">
                <a:latin typeface="Times New Roman"/>
                <a:cs typeface="Times New Roman"/>
              </a:rPr>
              <a:t>отдельных	видов</a:t>
            </a:r>
            <a:endParaRPr sz="1400" dirty="0">
              <a:latin typeface="Times New Roman"/>
              <a:cs typeface="Times New Roman"/>
            </a:endParaRPr>
          </a:p>
          <a:p>
            <a:pPr marL="299085">
              <a:lnSpc>
                <a:spcPts val="1730"/>
              </a:lnSpc>
            </a:pPr>
            <a:r>
              <a:rPr sz="1400" spc="-5" dirty="0">
                <a:latin typeface="Times New Roman"/>
                <a:cs typeface="Times New Roman"/>
              </a:rPr>
              <a:t>деятельности»</a:t>
            </a:r>
            <a:endParaRPr sz="1400" dirty="0">
              <a:latin typeface="Times New Roman"/>
              <a:cs typeface="Times New Roman"/>
            </a:endParaRPr>
          </a:p>
          <a:p>
            <a:pPr marL="299085" indent="-287020">
              <a:lnSpc>
                <a:spcPts val="1730"/>
              </a:lnSpc>
              <a:spcBef>
                <a:spcPts val="615"/>
              </a:spcBef>
              <a:buClr>
                <a:srgbClr val="90C225"/>
              </a:buClr>
              <a:buSzPct val="78125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5" dirty="0">
                <a:latin typeface="Times New Roman"/>
                <a:cs typeface="Times New Roman"/>
              </a:rPr>
              <a:t>Федеральный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закон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от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30.04.2021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№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127-ФЗ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«О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внесении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изменений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Федеральный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закон</a:t>
            </a:r>
            <a:endParaRPr sz="1400" dirty="0">
              <a:latin typeface="Times New Roman"/>
              <a:cs typeface="Times New Roman"/>
            </a:endParaRPr>
          </a:p>
          <a:p>
            <a:pPr marL="299085" marR="7620">
              <a:lnSpc>
                <a:spcPts val="1540"/>
              </a:lnSpc>
              <a:spcBef>
                <a:spcPts val="175"/>
              </a:spcBef>
            </a:pPr>
            <a:r>
              <a:rPr sz="1400" spc="-15" dirty="0">
                <a:latin typeface="Times New Roman"/>
                <a:cs typeface="Times New Roman"/>
              </a:rPr>
              <a:t>«О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физической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культуре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спорте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Российской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Федерации»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Федеральный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закон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«Об </a:t>
            </a:r>
            <a:r>
              <a:rPr sz="1400" spc="-3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образовании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 </a:t>
            </a:r>
            <a:r>
              <a:rPr sz="1400" spc="-15" dirty="0">
                <a:latin typeface="Times New Roman"/>
                <a:cs typeface="Times New Roman"/>
              </a:rPr>
              <a:t>Российской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Федерации»;</a:t>
            </a:r>
            <a:endParaRPr sz="1400" dirty="0">
              <a:latin typeface="Times New Roman"/>
              <a:cs typeface="Times New Roman"/>
            </a:endParaRPr>
          </a:p>
          <a:p>
            <a:pPr marL="299085" indent="-287020">
              <a:lnSpc>
                <a:spcPts val="1730"/>
              </a:lnSpc>
              <a:spcBef>
                <a:spcPts val="635"/>
              </a:spcBef>
              <a:buClr>
                <a:srgbClr val="90C225"/>
              </a:buClr>
              <a:buSzPct val="78125"/>
              <a:buFont typeface="Wingdings"/>
              <a:buChar char=""/>
              <a:tabLst>
                <a:tab pos="299085" algn="l"/>
                <a:tab pos="299720" algn="l"/>
                <a:tab pos="2204085" algn="l"/>
                <a:tab pos="4055745" algn="l"/>
                <a:tab pos="4902200" algn="l"/>
                <a:tab pos="5664200" algn="l"/>
                <a:tab pos="7156450" algn="l"/>
                <a:tab pos="792353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П</a:t>
            </a:r>
            <a:r>
              <a:rPr sz="1400" spc="30" dirty="0" smtClean="0">
                <a:latin typeface="Times New Roman"/>
                <a:cs typeface="Times New Roman"/>
              </a:rPr>
              <a:t>о</a:t>
            </a:r>
            <a:r>
              <a:rPr sz="1400" spc="-5" dirty="0" smtClean="0">
                <a:latin typeface="Times New Roman"/>
                <a:cs typeface="Times New Roman"/>
              </a:rPr>
              <a:t>с</a:t>
            </a:r>
            <a:r>
              <a:rPr sz="1400" spc="10" dirty="0" smtClean="0">
                <a:latin typeface="Times New Roman"/>
                <a:cs typeface="Times New Roman"/>
              </a:rPr>
              <a:t>т</a:t>
            </a:r>
            <a:r>
              <a:rPr sz="1400" spc="-5" dirty="0" smtClean="0">
                <a:latin typeface="Times New Roman"/>
                <a:cs typeface="Times New Roman"/>
              </a:rPr>
              <a:t>а</a:t>
            </a:r>
            <a:r>
              <a:rPr sz="1400" spc="-10" dirty="0" smtClean="0">
                <a:latin typeface="Times New Roman"/>
                <a:cs typeface="Times New Roman"/>
              </a:rPr>
              <a:t>н</a:t>
            </a:r>
            <a:r>
              <a:rPr sz="1400" spc="-5" dirty="0" smtClean="0">
                <a:latin typeface="Times New Roman"/>
                <a:cs typeface="Times New Roman"/>
              </a:rPr>
              <a:t>о</a:t>
            </a:r>
            <a:r>
              <a:rPr sz="1400" spc="-30" dirty="0" smtClean="0">
                <a:latin typeface="Times New Roman"/>
                <a:cs typeface="Times New Roman"/>
              </a:rPr>
              <a:t>в</a:t>
            </a:r>
            <a:r>
              <a:rPr sz="1400" spc="-5" dirty="0" smtClean="0">
                <a:latin typeface="Times New Roman"/>
                <a:cs typeface="Times New Roman"/>
              </a:rPr>
              <a:t>л</a:t>
            </a:r>
            <a:r>
              <a:rPr sz="1400" dirty="0" smtClean="0">
                <a:latin typeface="Times New Roman"/>
                <a:cs typeface="Times New Roman"/>
              </a:rPr>
              <a:t>ен</a:t>
            </a:r>
            <a:r>
              <a:rPr sz="1400" spc="-10" dirty="0" smtClean="0">
                <a:latin typeface="Times New Roman"/>
                <a:cs typeface="Times New Roman"/>
              </a:rPr>
              <a:t>и</a:t>
            </a:r>
            <a:r>
              <a:rPr sz="1400" spc="-5" dirty="0" smtClean="0">
                <a:latin typeface="Times New Roman"/>
                <a:cs typeface="Times New Roman"/>
              </a:rPr>
              <a:t>е</a:t>
            </a:r>
            <a:r>
              <a:rPr lang="ru-RU"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err="1" smtClean="0">
                <a:latin typeface="Times New Roman"/>
                <a:cs typeface="Times New Roman"/>
              </a:rPr>
              <a:t>Правит</a:t>
            </a:r>
            <a:r>
              <a:rPr sz="1400" dirty="0" err="1" smtClean="0">
                <a:latin typeface="Times New Roman"/>
                <a:cs typeface="Times New Roman"/>
              </a:rPr>
              <a:t>е</a:t>
            </a:r>
            <a:r>
              <a:rPr sz="1400" spc="-15" dirty="0" err="1" smtClean="0">
                <a:latin typeface="Times New Roman"/>
                <a:cs typeface="Times New Roman"/>
              </a:rPr>
              <a:t>л</a:t>
            </a:r>
            <a:r>
              <a:rPr sz="1400" spc="-10" dirty="0" err="1" smtClean="0">
                <a:latin typeface="Times New Roman"/>
                <a:cs typeface="Times New Roman"/>
              </a:rPr>
              <a:t>ьст</a:t>
            </a:r>
            <a:r>
              <a:rPr sz="1400" spc="-30" dirty="0" err="1" smtClean="0">
                <a:latin typeface="Times New Roman"/>
                <a:cs typeface="Times New Roman"/>
              </a:rPr>
              <a:t>в</a:t>
            </a:r>
            <a:r>
              <a:rPr sz="1400" spc="-5" dirty="0" err="1" smtClean="0">
                <a:latin typeface="Times New Roman"/>
                <a:cs typeface="Times New Roman"/>
              </a:rPr>
              <a:t>а</a:t>
            </a:r>
            <a:r>
              <a:rPr lang="ru-RU" sz="1400" spc="-5" dirty="0" smtClean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Р</a:t>
            </a:r>
            <a:r>
              <a:rPr sz="1400" spc="-5" dirty="0" smtClean="0">
                <a:latin typeface="Times New Roman"/>
                <a:cs typeface="Times New Roman"/>
              </a:rPr>
              <a:t>Ф</a:t>
            </a:r>
            <a:r>
              <a:rPr lang="ru-RU"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о</a:t>
            </a:r>
            <a:r>
              <a:rPr sz="1400" spc="-5" dirty="0" smtClean="0">
                <a:latin typeface="Times New Roman"/>
                <a:cs typeface="Times New Roman"/>
              </a:rPr>
              <a:t>т</a:t>
            </a:r>
            <a:r>
              <a:rPr lang="ru-RU" sz="1400" spc="-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18</a:t>
            </a:r>
            <a:r>
              <a:rPr sz="1400" spc="-10" dirty="0" smtClean="0">
                <a:latin typeface="Times New Roman"/>
                <a:cs typeface="Times New Roman"/>
              </a:rPr>
              <a:t>.</a:t>
            </a:r>
            <a:r>
              <a:rPr sz="1400" spc="-5" dirty="0" smtClean="0">
                <a:latin typeface="Times New Roman"/>
                <a:cs typeface="Times New Roman"/>
              </a:rPr>
              <a:t>0</a:t>
            </a:r>
            <a:r>
              <a:rPr sz="1400" dirty="0" smtClean="0">
                <a:latin typeface="Times New Roman"/>
                <a:cs typeface="Times New Roman"/>
              </a:rPr>
              <a:t>9</a:t>
            </a:r>
            <a:r>
              <a:rPr sz="1400" spc="-10" dirty="0" smtClean="0">
                <a:latin typeface="Times New Roman"/>
                <a:cs typeface="Times New Roman"/>
              </a:rPr>
              <a:t>.</a:t>
            </a:r>
            <a:r>
              <a:rPr sz="1400" spc="-5" dirty="0" smtClean="0">
                <a:latin typeface="Times New Roman"/>
                <a:cs typeface="Times New Roman"/>
              </a:rPr>
              <a:t>2020</a:t>
            </a:r>
            <a:r>
              <a:rPr lang="ru-RU" sz="1400" spc="-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№</a:t>
            </a:r>
            <a:r>
              <a:rPr lang="ru-RU" sz="1400" spc="-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1</a:t>
            </a:r>
            <a:r>
              <a:rPr sz="1400" spc="-15" dirty="0" smtClean="0">
                <a:latin typeface="Times New Roman"/>
                <a:cs typeface="Times New Roman"/>
              </a:rPr>
              <a:t>49</a:t>
            </a:r>
            <a:r>
              <a:rPr sz="1400" spc="-5" dirty="0" smtClean="0">
                <a:latin typeface="Times New Roman"/>
                <a:cs typeface="Times New Roman"/>
              </a:rPr>
              <a:t>0</a:t>
            </a:r>
            <a:r>
              <a:rPr lang="ru-RU"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«О</a:t>
            </a:r>
            <a:r>
              <a:rPr sz="1400" spc="25" dirty="0" smtClean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лицензировании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 err="1">
                <a:latin typeface="Times New Roman"/>
                <a:cs typeface="Times New Roman"/>
              </a:rPr>
              <a:t>образовательной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 err="1" smtClean="0">
                <a:latin typeface="Times New Roman"/>
                <a:cs typeface="Times New Roman"/>
              </a:rPr>
              <a:t>деятельности</a:t>
            </a:r>
            <a:r>
              <a:rPr sz="1400" spc="-5" dirty="0">
                <a:latin typeface="Times New Roman"/>
                <a:cs typeface="Times New Roman"/>
              </a:rPr>
              <a:t>»;</a:t>
            </a:r>
            <a:endParaRPr sz="1400" dirty="0">
              <a:latin typeface="Times New Roman"/>
              <a:cs typeface="Times New Roman"/>
            </a:endParaRPr>
          </a:p>
          <a:p>
            <a:pPr marL="299085" indent="-287020">
              <a:lnSpc>
                <a:spcPts val="1730"/>
              </a:lnSpc>
              <a:spcBef>
                <a:spcPts val="610"/>
              </a:spcBef>
              <a:buClr>
                <a:srgbClr val="90C225"/>
              </a:buClr>
              <a:buSzPct val="78125"/>
              <a:buFont typeface="Wingdings"/>
              <a:buChar char=""/>
              <a:tabLst>
                <a:tab pos="299085" algn="l"/>
                <a:tab pos="299720" algn="l"/>
                <a:tab pos="2204085" algn="l"/>
                <a:tab pos="4055745" algn="l"/>
                <a:tab pos="4902200" algn="l"/>
                <a:tab pos="5664200" algn="l"/>
                <a:tab pos="7156450" algn="l"/>
                <a:tab pos="7923530" algn="l"/>
              </a:tabLst>
            </a:pPr>
            <a:r>
              <a:rPr sz="1400" spc="-10" dirty="0" err="1" smtClean="0">
                <a:latin typeface="Times New Roman"/>
                <a:cs typeface="Times New Roman"/>
              </a:rPr>
              <a:t>П</a:t>
            </a:r>
            <a:r>
              <a:rPr sz="1400" spc="30" dirty="0" err="1" smtClean="0">
                <a:latin typeface="Times New Roman"/>
                <a:cs typeface="Times New Roman"/>
              </a:rPr>
              <a:t>о</a:t>
            </a:r>
            <a:r>
              <a:rPr sz="1400" spc="-5" dirty="0" err="1" smtClean="0">
                <a:latin typeface="Times New Roman"/>
                <a:cs typeface="Times New Roman"/>
              </a:rPr>
              <a:t>с</a:t>
            </a:r>
            <a:r>
              <a:rPr sz="1400" spc="15" dirty="0" err="1" smtClean="0">
                <a:latin typeface="Times New Roman"/>
                <a:cs typeface="Times New Roman"/>
              </a:rPr>
              <a:t>т</a:t>
            </a:r>
            <a:r>
              <a:rPr sz="1400" spc="-5" dirty="0" err="1" smtClean="0">
                <a:latin typeface="Times New Roman"/>
                <a:cs typeface="Times New Roman"/>
              </a:rPr>
              <a:t>ано</a:t>
            </a:r>
            <a:r>
              <a:rPr sz="1400" spc="-25" dirty="0" err="1" smtClean="0">
                <a:latin typeface="Times New Roman"/>
                <a:cs typeface="Times New Roman"/>
              </a:rPr>
              <a:t>в</a:t>
            </a:r>
            <a:r>
              <a:rPr sz="1400" dirty="0" err="1" smtClean="0">
                <a:latin typeface="Times New Roman"/>
                <a:cs typeface="Times New Roman"/>
              </a:rPr>
              <a:t>лен</a:t>
            </a:r>
            <a:r>
              <a:rPr sz="1400" spc="-10" dirty="0" err="1" smtClean="0">
                <a:latin typeface="Times New Roman"/>
                <a:cs typeface="Times New Roman"/>
              </a:rPr>
              <a:t>и</a:t>
            </a:r>
            <a:r>
              <a:rPr sz="1400" spc="-5" dirty="0" err="1" smtClean="0">
                <a:latin typeface="Times New Roman"/>
                <a:cs typeface="Times New Roman"/>
              </a:rPr>
              <a:t>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sz="1400" spc="-10" dirty="0" err="1" smtClean="0">
                <a:latin typeface="Times New Roman"/>
                <a:cs typeface="Times New Roman"/>
              </a:rPr>
              <a:t>П</a:t>
            </a:r>
            <a:r>
              <a:rPr sz="1400" spc="-5" dirty="0" err="1" smtClean="0">
                <a:latin typeface="Times New Roman"/>
                <a:cs typeface="Times New Roman"/>
              </a:rPr>
              <a:t>равит</a:t>
            </a:r>
            <a:r>
              <a:rPr sz="1400" dirty="0" err="1" smtClean="0">
                <a:latin typeface="Times New Roman"/>
                <a:cs typeface="Times New Roman"/>
              </a:rPr>
              <a:t>е</a:t>
            </a:r>
            <a:r>
              <a:rPr sz="1400" spc="-5" dirty="0" err="1" smtClean="0">
                <a:latin typeface="Times New Roman"/>
                <a:cs typeface="Times New Roman"/>
              </a:rPr>
              <a:t>льст</a:t>
            </a:r>
            <a:r>
              <a:rPr sz="1400" spc="-30" dirty="0" err="1" smtClean="0">
                <a:latin typeface="Times New Roman"/>
                <a:cs typeface="Times New Roman"/>
              </a:rPr>
              <a:t>в</a:t>
            </a:r>
            <a:r>
              <a:rPr sz="1400" spc="-5" dirty="0" err="1" smtClean="0">
                <a:latin typeface="Times New Roman"/>
                <a:cs typeface="Times New Roman"/>
              </a:rPr>
              <a:t>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sz="1400" spc="-30" dirty="0" smtClean="0">
                <a:latin typeface="Times New Roman"/>
                <a:cs typeface="Times New Roman"/>
              </a:rPr>
              <a:t>Р</a:t>
            </a:r>
            <a:r>
              <a:rPr sz="1400" spc="-5" dirty="0" smtClean="0">
                <a:latin typeface="Times New Roman"/>
                <a:cs typeface="Times New Roman"/>
              </a:rPr>
              <a:t>Ф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о</a:t>
            </a:r>
            <a:r>
              <a:rPr sz="1400" spc="-5" dirty="0" smtClean="0">
                <a:latin typeface="Times New Roman"/>
                <a:cs typeface="Times New Roman"/>
              </a:rPr>
              <a:t>т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sz="1400" dirty="0" smtClean="0">
                <a:latin typeface="Times New Roman"/>
                <a:cs typeface="Times New Roman"/>
              </a:rPr>
              <a:t>16</a:t>
            </a:r>
            <a:r>
              <a:rPr sz="1400" spc="-10" dirty="0" smtClean="0">
                <a:latin typeface="Times New Roman"/>
                <a:cs typeface="Times New Roman"/>
              </a:rPr>
              <a:t>.</a:t>
            </a:r>
            <a:r>
              <a:rPr sz="1400" dirty="0" smtClean="0">
                <a:latin typeface="Times New Roman"/>
                <a:cs typeface="Times New Roman"/>
              </a:rPr>
              <a:t>08</a:t>
            </a:r>
            <a:r>
              <a:rPr sz="1400" spc="-10" dirty="0" smtClean="0">
                <a:latin typeface="Times New Roman"/>
                <a:cs typeface="Times New Roman"/>
              </a:rPr>
              <a:t>.</a:t>
            </a:r>
            <a:r>
              <a:rPr sz="1400" dirty="0" smtClean="0">
                <a:latin typeface="Times New Roman"/>
                <a:cs typeface="Times New Roman"/>
              </a:rPr>
              <a:t>202</a:t>
            </a:r>
            <a:r>
              <a:rPr sz="1400" spc="-5" dirty="0" smtClean="0">
                <a:latin typeface="Times New Roman"/>
                <a:cs typeface="Times New Roman"/>
              </a:rPr>
              <a:t>2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№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1</a:t>
            </a:r>
            <a:r>
              <a:rPr sz="1400" spc="-15" dirty="0" smtClean="0">
                <a:latin typeface="Times New Roman"/>
                <a:cs typeface="Times New Roman"/>
              </a:rPr>
              <a:t>41</a:t>
            </a:r>
            <a:r>
              <a:rPr sz="1400" spc="-5" dirty="0" smtClean="0">
                <a:latin typeface="Times New Roman"/>
                <a:cs typeface="Times New Roman"/>
              </a:rPr>
              <a:t>9</a:t>
            </a:r>
            <a:r>
              <a:rPr lang="ru-RU"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«</a:t>
            </a:r>
            <a:r>
              <a:rPr sz="1400" spc="-15" dirty="0" err="1" smtClean="0">
                <a:latin typeface="Times New Roman"/>
                <a:cs typeface="Times New Roman"/>
              </a:rPr>
              <a:t>Об</a:t>
            </a:r>
            <a:r>
              <a:rPr sz="1400" spc="150" dirty="0" smtClean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утверждении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Правил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выдачи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временной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лицензии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осуществление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образовательной </a:t>
            </a:r>
            <a:r>
              <a:rPr sz="1400" spc="-3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организациям,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реализующим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программы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спортивной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подготовки»;</a:t>
            </a:r>
            <a:endParaRPr sz="1400" dirty="0">
              <a:latin typeface="Times New Roman"/>
              <a:cs typeface="Times New Roman"/>
            </a:endParaRPr>
          </a:p>
          <a:p>
            <a:pPr marL="299085" marR="5715" indent="-287020" algn="just">
              <a:lnSpc>
                <a:spcPts val="1540"/>
              </a:lnSpc>
              <a:spcBef>
                <a:spcPts val="985"/>
              </a:spcBef>
              <a:buClr>
                <a:srgbClr val="90C225"/>
              </a:buClr>
              <a:buSzPct val="78125"/>
              <a:buFont typeface="Wingdings"/>
              <a:buChar char=""/>
              <a:tabLst>
                <a:tab pos="299720" algn="l"/>
              </a:tabLst>
            </a:pPr>
            <a:r>
              <a:rPr sz="1400" spc="-10" dirty="0">
                <a:latin typeface="Times New Roman"/>
                <a:cs typeface="Times New Roman"/>
              </a:rPr>
              <a:t>Приказ </a:t>
            </a:r>
            <a:r>
              <a:rPr sz="1400" dirty="0">
                <a:latin typeface="Times New Roman"/>
                <a:cs typeface="Times New Roman"/>
              </a:rPr>
              <a:t>Рособрнадзора </a:t>
            </a:r>
            <a:r>
              <a:rPr sz="1400" spc="-15" dirty="0">
                <a:latin typeface="Times New Roman"/>
                <a:cs typeface="Times New Roman"/>
              </a:rPr>
              <a:t>от </a:t>
            </a:r>
            <a:r>
              <a:rPr sz="1400" spc="-5" dirty="0">
                <a:latin typeface="Times New Roman"/>
                <a:cs typeface="Times New Roman"/>
              </a:rPr>
              <a:t>21.07.2022 № 812 </a:t>
            </a:r>
            <a:r>
              <a:rPr sz="1400" spc="-15" dirty="0">
                <a:latin typeface="Times New Roman"/>
                <a:cs typeface="Times New Roman"/>
              </a:rPr>
              <a:t>«О </a:t>
            </a:r>
            <a:r>
              <a:rPr sz="1400" spc="5" dirty="0">
                <a:latin typeface="Times New Roman"/>
                <a:cs typeface="Times New Roman"/>
              </a:rPr>
              <a:t>внесении </a:t>
            </a:r>
            <a:r>
              <a:rPr sz="1400" spc="-5" dirty="0">
                <a:latin typeface="Times New Roman"/>
                <a:cs typeface="Times New Roman"/>
              </a:rPr>
              <a:t>изменений в </a:t>
            </a:r>
            <a:r>
              <a:rPr sz="1400" spc="-10" dirty="0">
                <a:latin typeface="Times New Roman"/>
                <a:cs typeface="Times New Roman"/>
              </a:rPr>
              <a:t>приказ </a:t>
            </a:r>
            <a:r>
              <a:rPr sz="1400" spc="-5" dirty="0">
                <a:latin typeface="Times New Roman"/>
                <a:cs typeface="Times New Roman"/>
              </a:rPr>
              <a:t>Федеральной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службы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надзору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 сфере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образования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науки</a:t>
            </a:r>
            <a:r>
              <a:rPr sz="1400" spc="-15" dirty="0">
                <a:latin typeface="Times New Roman"/>
                <a:cs typeface="Times New Roman"/>
              </a:rPr>
              <a:t> от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18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апреля</a:t>
            </a:r>
            <a:r>
              <a:rPr sz="1400" dirty="0">
                <a:latin typeface="Times New Roman"/>
                <a:cs typeface="Times New Roman"/>
              </a:rPr>
              <a:t> 2014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Times New Roman"/>
                <a:cs typeface="Times New Roman"/>
              </a:rPr>
              <a:t>г.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 536</a:t>
            </a:r>
            <a:r>
              <a:rPr sz="1400" spc="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«Об 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утверждении формы заявления о предоставлении временной </a:t>
            </a:r>
            <a:r>
              <a:rPr sz="1400" dirty="0">
                <a:latin typeface="Times New Roman"/>
                <a:cs typeface="Times New Roman"/>
              </a:rPr>
              <a:t>лицензии на осуществление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образовательной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деятельности,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также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перечня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документов,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прилагаемых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 err="1">
                <a:latin typeface="Times New Roman"/>
                <a:cs typeface="Times New Roman"/>
              </a:rPr>
              <a:t>нему</a:t>
            </a:r>
            <a:r>
              <a:rPr sz="1400" spc="-5" dirty="0" smtClean="0">
                <a:latin typeface="Times New Roman"/>
                <a:cs typeface="Times New Roman"/>
              </a:rPr>
              <a:t>»;</a:t>
            </a:r>
            <a:endParaRPr lang="ru-RU" sz="1400" spc="-5" dirty="0" smtClean="0">
              <a:latin typeface="Times New Roman"/>
              <a:cs typeface="Times New Roman"/>
            </a:endParaRPr>
          </a:p>
          <a:p>
            <a:pPr marL="299085" marR="5715" indent="-287020" algn="just">
              <a:lnSpc>
                <a:spcPts val="1540"/>
              </a:lnSpc>
              <a:spcBef>
                <a:spcPts val="985"/>
              </a:spcBef>
              <a:buClr>
                <a:srgbClr val="90C225"/>
              </a:buClr>
              <a:buSzPct val="78125"/>
              <a:buFont typeface="Wingdings"/>
              <a:buChar char=""/>
              <a:tabLst>
                <a:tab pos="299720" algn="l"/>
              </a:tabLst>
            </a:pPr>
            <a:r>
              <a:rPr lang="ru-RU" sz="1400" spc="-10" dirty="0">
                <a:latin typeface="Times New Roman"/>
                <a:cs typeface="Times New Roman"/>
              </a:rPr>
              <a:t>Приказ </a:t>
            </a:r>
            <a:r>
              <a:rPr lang="ru-RU" sz="1400" spc="-10" dirty="0" err="1">
                <a:latin typeface="Times New Roman"/>
                <a:cs typeface="Times New Roman"/>
              </a:rPr>
              <a:t>Минспорта</a:t>
            </a:r>
            <a:r>
              <a:rPr lang="ru-RU" sz="1400" spc="-10" dirty="0">
                <a:latin typeface="Times New Roman"/>
                <a:cs typeface="Times New Roman"/>
              </a:rPr>
              <a:t> России от 03.08.2022 № 634 "Об особенностях организации и осуществления образовательной деятельности по дополнительным образовательным программам спортивной подготовки"</a:t>
            </a:r>
            <a:endParaRPr sz="1400" dirty="0">
              <a:latin typeface="Times New Roman"/>
              <a:cs typeface="Times New Roman"/>
            </a:endParaRPr>
          </a:p>
          <a:p>
            <a:pPr marL="299085" indent="-287020" algn="just">
              <a:lnSpc>
                <a:spcPts val="1730"/>
              </a:lnSpc>
              <a:spcBef>
                <a:spcPts val="625"/>
              </a:spcBef>
              <a:buClr>
                <a:srgbClr val="90C225"/>
              </a:buClr>
              <a:buSzPct val="78125"/>
              <a:buFont typeface="Wingdings"/>
              <a:buChar char=""/>
              <a:tabLst>
                <a:tab pos="299720" algn="l"/>
              </a:tabLst>
            </a:pPr>
            <a:r>
              <a:rPr sz="1400" dirty="0">
                <a:latin typeface="Times New Roman"/>
                <a:cs typeface="Times New Roman"/>
              </a:rPr>
              <a:t>Постановление   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Главного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государственного</a:t>
            </a:r>
            <a:r>
              <a:rPr sz="1400" spc="434" dirty="0">
                <a:latin typeface="Times New Roman"/>
                <a:cs typeface="Times New Roman"/>
              </a:rPr>
              <a:t>  </a:t>
            </a:r>
            <a:r>
              <a:rPr sz="1400" spc="-5" dirty="0">
                <a:latin typeface="Times New Roman"/>
                <a:cs typeface="Times New Roman"/>
              </a:rPr>
              <a:t>санитарного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врача</a:t>
            </a:r>
            <a:r>
              <a:rPr sz="1400" spc="425" dirty="0">
                <a:latin typeface="Times New Roman"/>
                <a:cs typeface="Times New Roman"/>
              </a:rPr>
              <a:t>  </a:t>
            </a:r>
            <a:r>
              <a:rPr sz="1400" spc="-20" dirty="0">
                <a:latin typeface="Times New Roman"/>
                <a:cs typeface="Times New Roman"/>
              </a:rPr>
              <a:t>РФ</a:t>
            </a:r>
            <a:r>
              <a:rPr sz="1400" spc="430" dirty="0">
                <a:latin typeface="Times New Roman"/>
                <a:cs typeface="Times New Roman"/>
              </a:rPr>
              <a:t>  </a:t>
            </a:r>
            <a:r>
              <a:rPr sz="1400" spc="-15" dirty="0">
                <a:latin typeface="Times New Roman"/>
                <a:cs typeface="Times New Roman"/>
              </a:rPr>
              <a:t>от</a:t>
            </a:r>
            <a:r>
              <a:rPr sz="1400" spc="425" dirty="0">
                <a:latin typeface="Times New Roman"/>
                <a:cs typeface="Times New Roman"/>
              </a:rPr>
              <a:t> 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28.09.2020</a:t>
            </a:r>
            <a:endParaRPr sz="1400" dirty="0">
              <a:latin typeface="Times New Roman"/>
              <a:cs typeface="Times New Roman"/>
            </a:endParaRPr>
          </a:p>
          <a:p>
            <a:pPr marL="299085" marR="5080" algn="just">
              <a:lnSpc>
                <a:spcPct val="80100"/>
              </a:lnSpc>
              <a:spcBef>
                <a:spcPts val="190"/>
              </a:spcBef>
            </a:pPr>
            <a:r>
              <a:rPr sz="1400" spc="-5" dirty="0">
                <a:latin typeface="Times New Roman"/>
                <a:cs typeface="Times New Roman"/>
              </a:rPr>
              <a:t>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28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«Об</a:t>
            </a:r>
            <a:r>
              <a:rPr sz="1400" spc="-5" dirty="0">
                <a:latin typeface="Times New Roman"/>
                <a:cs typeface="Times New Roman"/>
              </a:rPr>
              <a:t> утверждении</a:t>
            </a:r>
            <a:r>
              <a:rPr sz="1400" dirty="0">
                <a:latin typeface="Times New Roman"/>
                <a:cs typeface="Times New Roman"/>
              </a:rPr>
              <a:t> санитарных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правил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2.4.3648-20</a:t>
            </a:r>
            <a:r>
              <a:rPr sz="1400" dirty="0">
                <a:latin typeface="Times New Roman"/>
                <a:cs typeface="Times New Roman"/>
              </a:rPr>
              <a:t> «Санитарно-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эпидемиологические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требования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организациям</a:t>
            </a:r>
            <a:r>
              <a:rPr sz="1400" dirty="0">
                <a:latin typeface="Times New Roman"/>
                <a:cs typeface="Times New Roman"/>
              </a:rPr>
              <a:t> воспитания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обучения,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отдыха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оздоровления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детей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молодежи»;</a:t>
            </a:r>
            <a:endParaRPr sz="1400" dirty="0">
              <a:latin typeface="Times New Roman"/>
              <a:cs typeface="Times New Roman"/>
            </a:endParaRPr>
          </a:p>
          <a:p>
            <a:pPr marL="299085" marR="5080" indent="-287020" algn="just">
              <a:lnSpc>
                <a:spcPct val="80000"/>
              </a:lnSpc>
              <a:spcBef>
                <a:spcPts val="994"/>
              </a:spcBef>
              <a:buClr>
                <a:srgbClr val="90C225"/>
              </a:buClr>
              <a:buSzPct val="78125"/>
              <a:buFont typeface="Wingdings"/>
              <a:buChar char=""/>
              <a:tabLst>
                <a:tab pos="299720" algn="l"/>
              </a:tabLst>
            </a:pPr>
            <a:r>
              <a:rPr sz="1400" spc="-10" dirty="0">
                <a:latin typeface="Times New Roman"/>
                <a:cs typeface="Times New Roman"/>
              </a:rPr>
              <a:t>Приказ</a:t>
            </a:r>
            <a:r>
              <a:rPr sz="1400" spc="-5" dirty="0">
                <a:latin typeface="Times New Roman"/>
                <a:cs typeface="Times New Roman"/>
              </a:rPr>
              <a:t> Минздравсоцразвития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РФ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от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26.08.2010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№</a:t>
            </a:r>
            <a:r>
              <a:rPr sz="1400" dirty="0">
                <a:latin typeface="Times New Roman"/>
                <a:cs typeface="Times New Roman"/>
              </a:rPr>
              <a:t> 761н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«Об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утверждении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Единого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квалификационного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справочника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должностей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руководителей,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специалистов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служащих, </a:t>
            </a:r>
            <a:r>
              <a:rPr sz="1400" spc="-3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раздел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«Квалификационные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характеристики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должностей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работников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 err="1">
                <a:latin typeface="Times New Roman"/>
                <a:cs typeface="Times New Roman"/>
              </a:rPr>
              <a:t>образования</a:t>
            </a:r>
            <a:r>
              <a:rPr sz="1400" spc="-10" dirty="0" smtClean="0">
                <a:latin typeface="Times New Roman"/>
                <a:cs typeface="Times New Roman"/>
              </a:rPr>
              <a:t>»</a:t>
            </a:r>
            <a:r>
              <a:rPr lang="ru-RU" sz="1400" spc="-10" dirty="0" smtClean="0">
                <a:latin typeface="Times New Roman"/>
                <a:cs typeface="Times New Roman"/>
              </a:rPr>
              <a:t>;</a:t>
            </a:r>
          </a:p>
          <a:p>
            <a:pPr marL="299085" marR="5080" indent="-287020" algn="just">
              <a:lnSpc>
                <a:spcPct val="80000"/>
              </a:lnSpc>
              <a:spcBef>
                <a:spcPts val="994"/>
              </a:spcBef>
              <a:buClr>
                <a:srgbClr val="90C225"/>
              </a:buClr>
              <a:buSzPct val="78125"/>
              <a:buFont typeface="Wingdings"/>
              <a:buChar char=""/>
              <a:tabLst>
                <a:tab pos="299720" algn="l"/>
              </a:tabLst>
            </a:pPr>
            <a:endParaRPr sz="1400" spc="-10" dirty="0">
              <a:latin typeface="Times New Roman"/>
              <a:cs typeface="Times New Roman"/>
            </a:endParaRPr>
          </a:p>
          <a:p>
            <a:pPr marL="299085" marR="7620" algn="just">
              <a:lnSpc>
                <a:spcPts val="1540"/>
              </a:lnSpc>
              <a:spcBef>
                <a:spcPts val="175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332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8346" y="1209532"/>
            <a:ext cx="7712253" cy="53290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Срок</a:t>
            </a:r>
            <a:r>
              <a:rPr sz="2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получения временной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лицензии</a:t>
            </a:r>
            <a:r>
              <a:rPr sz="20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– 1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день</a:t>
            </a:r>
            <a:endParaRPr sz="2000" dirty="0">
              <a:latin typeface="Times New Roman"/>
              <a:cs typeface="Times New Roman"/>
            </a:endParaRPr>
          </a:p>
          <a:p>
            <a:pPr marL="12700" marR="667385">
              <a:lnSpc>
                <a:spcPct val="100000"/>
              </a:lnSpc>
              <a:tabLst>
                <a:tab pos="3289300" algn="l"/>
              </a:tabLst>
            </a:pPr>
            <a:r>
              <a:rPr sz="2000" spc="-5" dirty="0">
                <a:latin typeface="Times New Roman"/>
                <a:cs typeface="Times New Roman"/>
              </a:rPr>
              <a:t>с момента </a:t>
            </a:r>
            <a:r>
              <a:rPr sz="2000" spc="-10" dirty="0">
                <a:latin typeface="Times New Roman"/>
                <a:cs typeface="Times New Roman"/>
              </a:rPr>
              <a:t>приема документов </a:t>
            </a:r>
            <a:r>
              <a:rPr sz="2000" spc="-5" dirty="0">
                <a:latin typeface="Times New Roman"/>
                <a:cs typeface="Times New Roman"/>
              </a:rPr>
              <a:t>к </a:t>
            </a:r>
            <a:r>
              <a:rPr sz="2000" spc="-5" dirty="0" err="1">
                <a:latin typeface="Times New Roman"/>
                <a:cs typeface="Times New Roman"/>
              </a:rPr>
              <a:t>рассмотрению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 </a:t>
            </a:r>
            <a:endParaRPr lang="ru-RU" sz="2000" dirty="0" smtClean="0">
              <a:latin typeface="Times New Roman"/>
              <a:cs typeface="Times New Roman"/>
            </a:endParaRPr>
          </a:p>
          <a:p>
            <a:pPr marL="12700" marR="667385">
              <a:lnSpc>
                <a:spcPct val="100000"/>
              </a:lnSpc>
              <a:tabLst>
                <a:tab pos="3289300" algn="l"/>
              </a:tabLst>
            </a:pPr>
            <a:endParaRPr lang="ru-RU" sz="2000" b="1" spc="-1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667385">
              <a:lnSpc>
                <a:spcPct val="100000"/>
              </a:lnSpc>
              <a:tabLst>
                <a:tab pos="3289300" algn="l"/>
              </a:tabLst>
            </a:pPr>
            <a:r>
              <a:rPr sz="2000" b="1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Срок</a:t>
            </a:r>
            <a:r>
              <a:rPr sz="20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получения бессрочной </a:t>
            </a:r>
            <a:r>
              <a:rPr sz="2000" b="1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лицензи</a:t>
            </a:r>
            <a:r>
              <a:rPr lang="ru-RU" sz="20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2000" b="1" spc="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lang="ru-RU" sz="2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2000" b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дней</a:t>
            </a:r>
            <a:r>
              <a:rPr sz="20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момента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приема </a:t>
            </a:r>
            <a:r>
              <a:rPr sz="2000" spc="-5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документов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рассмотрению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20320" marR="964565" algn="just">
              <a:lnSpc>
                <a:spcPct val="80000"/>
              </a:lnSpc>
            </a:pP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Согласно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п.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10 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Положения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о </a:t>
            </a:r>
            <a:r>
              <a:rPr sz="2000" spc="-10" dirty="0">
                <a:latin typeface="Times New Roman"/>
                <a:cs typeface="Times New Roman"/>
              </a:rPr>
              <a:t>лицензировании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образовательной </a:t>
            </a:r>
            <a:r>
              <a:rPr sz="2000" spc="5" dirty="0">
                <a:latin typeface="Times New Roman"/>
                <a:cs typeface="Times New Roman"/>
              </a:rPr>
              <a:t>деятельности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для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получения </a:t>
            </a:r>
            <a:r>
              <a:rPr sz="2000" spc="-5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лицензии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соискатель </a:t>
            </a:r>
            <a:r>
              <a:rPr sz="20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лицензии</a:t>
            </a:r>
            <a:r>
              <a:rPr sz="20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направляет</a:t>
            </a:r>
            <a:r>
              <a:rPr lang="ru-RU" sz="2000" spc="-1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документы</a:t>
            </a:r>
            <a:r>
              <a:rPr sz="2000" spc="-4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лицензирующий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rgbClr val="404040"/>
                </a:solidFill>
                <a:latin typeface="Times New Roman"/>
                <a:cs typeface="Times New Roman"/>
              </a:rPr>
              <a:t>орган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исключительно</a:t>
            </a:r>
            <a:r>
              <a:rPr lang="ru-RU" sz="20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посредством</a:t>
            </a:r>
            <a:r>
              <a:rPr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единого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портала</a:t>
            </a:r>
            <a:r>
              <a:rPr sz="20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государственных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 </a:t>
            </a:r>
            <a:r>
              <a:rPr sz="2000" spc="-5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муниципальных </a:t>
            </a:r>
            <a:r>
              <a:rPr sz="2000" spc="-45" dirty="0">
                <a:solidFill>
                  <a:srgbClr val="404040"/>
                </a:solidFill>
                <a:latin typeface="Times New Roman"/>
                <a:cs typeface="Times New Roman"/>
              </a:rPr>
              <a:t>услуг,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регионального портала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государственных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 муниципальных услуг и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иных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информационных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систем (в </a:t>
            </a:r>
            <a:r>
              <a:rPr sz="2000" spc="-35" dirty="0">
                <a:solidFill>
                  <a:srgbClr val="404040"/>
                </a:solidFill>
                <a:latin typeface="Times New Roman"/>
                <a:cs typeface="Times New Roman"/>
              </a:rPr>
              <a:t>том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числе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АКНДПП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- </a:t>
            </a:r>
            <a:r>
              <a:rPr sz="2000" spc="-5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информационной системы,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обеспечивающей</a:t>
            </a:r>
            <a:r>
              <a:rPr lang="ru-RU" sz="2000" spc="-1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автоматизацию</a:t>
            </a:r>
            <a:r>
              <a:rPr sz="2000" spc="-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контрольно-надзорной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 деятельности </a:t>
            </a:r>
            <a:r>
              <a:rPr sz="2000" spc="-5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за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органами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государственной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 err="1">
                <a:solidFill>
                  <a:srgbClr val="404040"/>
                </a:solidFill>
                <a:latin typeface="Times New Roman"/>
                <a:cs typeface="Times New Roman"/>
              </a:rPr>
              <a:t>власти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субъектов</a:t>
            </a:r>
            <a:r>
              <a:rPr lang="ru-RU" sz="2000" spc="-2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Российской</a:t>
            </a:r>
            <a:r>
              <a:rPr sz="2000" spc="-1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Федерации,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а </a:t>
            </a:r>
            <a:r>
              <a:rPr sz="20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также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осуществления</a:t>
            </a:r>
            <a:r>
              <a:rPr lang="ru-RU" sz="20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органами</a:t>
            </a:r>
            <a:r>
              <a:rPr sz="2000" spc="-1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государственной</a:t>
            </a:r>
            <a:r>
              <a:rPr sz="20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 err="1">
                <a:solidFill>
                  <a:srgbClr val="404040"/>
                </a:solidFill>
                <a:latin typeface="Times New Roman"/>
                <a:cs typeface="Times New Roman"/>
              </a:rPr>
              <a:t>власти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2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субъектов</a:t>
            </a:r>
            <a:r>
              <a:rPr lang="ru-RU" sz="2000" spc="-2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Российской</a:t>
            </a:r>
            <a:r>
              <a:rPr sz="2000" spc="-1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Федерации переданных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полномочий).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object 13"/>
          <p:cNvSpPr txBox="1">
            <a:spLocks/>
          </p:cNvSpPr>
          <p:nvPr/>
        </p:nvSpPr>
        <p:spPr bwMode="gray">
          <a:xfrm>
            <a:off x="936625" y="516111"/>
            <a:ext cx="6302375" cy="44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12700" fontAlgn="base">
              <a:spcBef>
                <a:spcPts val="100"/>
              </a:spcBef>
              <a:spcAft>
                <a:spcPct val="0"/>
              </a:spcAft>
              <a:defRPr sz="2800" b="1" kern="0" spc="-2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ru-RU" dirty="0"/>
              <a:t>Сроки оказания услуги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454888"/>
            <a:ext cx="7206615" cy="76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12700" fontAlgn="base">
              <a:spcBef>
                <a:spcPts val="100"/>
              </a:spcBef>
              <a:spcAft>
                <a:spcPct val="0"/>
              </a:spcAft>
              <a:defRPr sz="2800" b="1" kern="0" spc="-2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sz="1600" dirty="0"/>
              <a:t>Алгоритм лицензирования образовательной деятельности  организаций, реализующих на день вступления в силу Федерального</a:t>
            </a:r>
          </a:p>
          <a:p>
            <a:r>
              <a:rPr sz="1600" dirty="0"/>
              <a:t>закона № 127-ФЗ программы спортивной подготовки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565057"/>
              </p:ext>
            </p:extLst>
          </p:nvPr>
        </p:nvGraphicFramePr>
        <p:xfrm>
          <a:off x="608966" y="1323837"/>
          <a:ext cx="7849234" cy="51531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18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74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3826">
                <a:tc>
                  <a:txBody>
                    <a:bodyPr/>
                    <a:lstStyle/>
                    <a:p>
                      <a:pPr marL="145415">
                        <a:lnSpc>
                          <a:spcPts val="1625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Мероприятие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625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Сроки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4301">
                <a:tc>
                  <a:txBody>
                    <a:bodyPr/>
                    <a:lstStyle/>
                    <a:p>
                      <a:pPr marL="50800">
                        <a:lnSpc>
                          <a:spcPts val="163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745"/>
                        </a:lnSpc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Получение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временной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лицензии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на осуществление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50165" marR="296545">
                        <a:lnSpc>
                          <a:spcPct val="106700"/>
                        </a:lnSpc>
                        <a:spcBef>
                          <a:spcPts val="10"/>
                        </a:spcBef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образовательной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деятельности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по дополнительным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образовательным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программам</a:t>
                      </a:r>
                      <a:r>
                        <a:rPr sz="15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спортивной</a:t>
                      </a:r>
                      <a:r>
                        <a:rPr sz="15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подготовки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R="309880" algn="ctr">
                        <a:lnSpc>
                          <a:spcPts val="1745"/>
                        </a:lnSpc>
                      </a:pPr>
                      <a:r>
                        <a:rPr lang="ru-RU" sz="1500" spc="-20" dirty="0" smtClean="0">
                          <a:latin typeface="Times New Roman"/>
                          <a:cs typeface="Times New Roman"/>
                        </a:rPr>
                        <a:t>09</a:t>
                      </a:r>
                      <a:r>
                        <a:rPr sz="1500" dirty="0" smtClean="0">
                          <a:latin typeface="Times New Roman"/>
                          <a:cs typeface="Times New Roman"/>
                        </a:rPr>
                        <a:t>.01.2023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8107">
                <a:tc>
                  <a:txBody>
                    <a:bodyPr/>
                    <a:lstStyle/>
                    <a:p>
                      <a:pPr marL="50800">
                        <a:lnSpc>
                          <a:spcPts val="163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50165" algn="just">
                        <a:lnSpc>
                          <a:spcPts val="1745"/>
                        </a:lnSpc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Приведение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соответствие</a:t>
                      </a:r>
                      <a:r>
                        <a:rPr sz="15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наименований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5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уставов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0165" marR="510540" algn="just">
                        <a:lnSpc>
                          <a:spcPct val="107000"/>
                        </a:lnSpc>
                        <a:spcBef>
                          <a:spcPts val="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организаций,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реализующих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программы спортивной </a:t>
                      </a:r>
                      <a:r>
                        <a:rPr sz="1500" spc="-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подготовки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качестве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основной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цели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деятельности </a:t>
                      </a:r>
                      <a:r>
                        <a:rPr sz="1500" spc="-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(должны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быть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переименованы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организации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0165" algn="just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дополнительного</a:t>
                      </a:r>
                      <a:r>
                        <a:rPr sz="15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образования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со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специальным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0165" algn="just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наименованием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«спортивная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школа»)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ts val="1745"/>
                        </a:lnSpc>
                      </a:pPr>
                      <a:r>
                        <a:rPr lang="ru-RU" sz="1500" spc="-20" dirty="0" smtClean="0">
                          <a:latin typeface="Times New Roman"/>
                          <a:cs typeface="Times New Roman"/>
                        </a:rPr>
                        <a:t>09</a:t>
                      </a:r>
                      <a:r>
                        <a:rPr sz="1500" dirty="0" smtClean="0">
                          <a:latin typeface="Times New Roman"/>
                          <a:cs typeface="Times New Roman"/>
                        </a:rPr>
                        <a:t>.01.2023</a:t>
                      </a:r>
                      <a:r>
                        <a:rPr sz="1500" spc="-65" dirty="0" smtClean="0">
                          <a:latin typeface="Times New Roman"/>
                          <a:cs typeface="Times New Roman"/>
                        </a:rPr>
                        <a:t> </a:t>
                      </a:r>
                      <a:endParaRPr lang="ru-RU" sz="1500" spc="-65" dirty="0" smtClean="0">
                        <a:latin typeface="Times New Roman"/>
                        <a:cs typeface="Times New Roman"/>
                      </a:endParaRPr>
                    </a:p>
                    <a:p>
                      <a:pPr marL="51435" algn="ctr">
                        <a:lnSpc>
                          <a:spcPts val="1745"/>
                        </a:lnSpc>
                      </a:pPr>
                      <a:r>
                        <a:rPr lang="ru-RU" sz="1500" spc="-5" dirty="0" smtClean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500" spc="-5" dirty="0" smtClean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lang="ru-RU" sz="15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 err="1" smtClean="0">
                          <a:latin typeface="Times New Roman"/>
                          <a:cs typeface="Times New Roman"/>
                        </a:rPr>
                        <a:t>позднее</a:t>
                      </a:r>
                      <a:r>
                        <a:rPr lang="ru-RU" sz="1500" spc="-5" dirty="0" smtClean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500" dirty="0" smtClean="0">
                          <a:latin typeface="Times New Roman"/>
                          <a:cs typeface="Times New Roman"/>
                        </a:rPr>
                        <a:t>01.0</a:t>
                      </a:r>
                      <a:r>
                        <a:rPr lang="ru-RU" sz="1500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500" dirty="0" smtClean="0">
                          <a:latin typeface="Times New Roman"/>
                          <a:cs typeface="Times New Roman"/>
                        </a:rPr>
                        <a:t>.2023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18043">
                <a:tc>
                  <a:txBody>
                    <a:bodyPr/>
                    <a:lstStyle/>
                    <a:p>
                      <a:pPr marL="50800">
                        <a:lnSpc>
                          <a:spcPts val="1635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750"/>
                        </a:lnSpc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Получение</a:t>
                      </a:r>
                      <a:r>
                        <a:rPr sz="15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санитарно-эпидемиологического</a:t>
                      </a:r>
                      <a:r>
                        <a:rPr sz="15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заключения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50165" marR="128270">
                        <a:lnSpc>
                          <a:spcPct val="107000"/>
                        </a:lnSpc>
                        <a:spcBef>
                          <a:spcPts val="5"/>
                        </a:spcBef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о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соответствии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санитарным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правилам зданий,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строений, </a:t>
                      </a:r>
                      <a:r>
                        <a:rPr sz="1500" spc="-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сооружений, помещений, 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оборудования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иного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имущества, 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необходимых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осуществления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образовательной</a:t>
                      </a:r>
                      <a:r>
                        <a:rPr sz="15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деятельности</a:t>
                      </a:r>
                      <a:r>
                        <a:rPr sz="15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образовательным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программам,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заявленным</a:t>
                      </a:r>
                      <a:r>
                        <a:rPr sz="15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лицензированию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ts val="1750"/>
                        </a:lnSpc>
                      </a:pPr>
                      <a:r>
                        <a:rPr lang="ru-RU" sz="1500" dirty="0">
                          <a:latin typeface="Times New Roman"/>
                          <a:cs typeface="Times New Roman"/>
                        </a:rPr>
                        <a:t>10.01 – 01.06.2023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8886">
                <a:tc>
                  <a:txBody>
                    <a:bodyPr/>
                    <a:lstStyle/>
                    <a:p>
                      <a:pPr marL="50800">
                        <a:lnSpc>
                          <a:spcPts val="1635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750"/>
                        </a:lnSpc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Получение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лицензии</a:t>
                      </a:r>
                      <a:r>
                        <a:rPr sz="15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500" spc="-5" dirty="0" err="1" smtClean="0">
                          <a:latin typeface="Times New Roman"/>
                          <a:cs typeface="Times New Roman"/>
                        </a:rPr>
                        <a:t>осу</a:t>
                      </a:r>
                      <a:r>
                        <a:rPr lang="ru-RU" sz="1500" spc="-5" dirty="0" smtClean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500" spc="-5" dirty="0" err="1" smtClean="0">
                          <a:latin typeface="Times New Roman"/>
                          <a:cs typeface="Times New Roman"/>
                        </a:rPr>
                        <a:t>ествление</a:t>
                      </a:r>
                      <a:r>
                        <a:rPr sz="1500" spc="1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 err="1" smtClean="0">
                          <a:latin typeface="Times New Roman"/>
                          <a:cs typeface="Times New Roman"/>
                        </a:rPr>
                        <a:t>образовательной</a:t>
                      </a:r>
                      <a:r>
                        <a:rPr lang="ru-RU" sz="1500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500" dirty="0" smtClean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500" dirty="0" err="1" smtClean="0">
                          <a:latin typeface="Times New Roman"/>
                          <a:cs typeface="Times New Roman"/>
                        </a:rPr>
                        <a:t>еятельности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R="2813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5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5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позднее</a:t>
                      </a:r>
                      <a:r>
                        <a:rPr sz="15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01.09.2023.</a:t>
                      </a: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780" y="533400"/>
            <a:ext cx="6637020" cy="50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подготовки </a:t>
            </a:r>
            <a:r>
              <a:rPr sz="1600" spc="-2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документов</a:t>
            </a:r>
            <a:r>
              <a:rPr sz="160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</a:t>
            </a:r>
            <a:r>
              <a:rPr lang="ru-RU" sz="160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1600" spc="-2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получение</a:t>
            </a:r>
            <a:r>
              <a:rPr sz="160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60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временной л</a:t>
            </a:r>
            <a:r>
              <a:rPr sz="1600" spc="-2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ицензии</a:t>
            </a:r>
            <a:endParaRPr sz="1600" spc="-2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200" y="1598591"/>
            <a:ext cx="7945755" cy="13728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-16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2000" spc="-3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Уплатить</a:t>
            </a:r>
            <a:r>
              <a:rPr sz="2000" spc="-1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госпошлину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(750</a:t>
            </a:r>
            <a:r>
              <a:rPr sz="20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рублей);</a:t>
            </a:r>
            <a:endParaRPr sz="2000" dirty="0">
              <a:latin typeface="Times New Roman"/>
              <a:cs typeface="Times New Roman"/>
            </a:endParaRPr>
          </a:p>
          <a:p>
            <a:pPr marL="355600" marR="15875" indent="-343535" algn="just">
              <a:lnSpc>
                <a:spcPct val="100000"/>
              </a:lnSpc>
              <a:spcBef>
                <a:spcPts val="1000"/>
              </a:spcBef>
            </a:pPr>
            <a:r>
              <a:rPr sz="1600" spc="-16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600" spc="-15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2000" spc="-20" dirty="0" err="1">
                <a:solidFill>
                  <a:srgbClr val="404040"/>
                </a:solidFill>
                <a:latin typeface="Times New Roman"/>
                <a:cs typeface="Times New Roman"/>
              </a:rPr>
              <a:t>Подать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ru-RU" sz="2000" spc="-5" dirty="0" smtClean="0">
                <a:solidFill>
                  <a:srgbClr val="404040"/>
                </a:solidFill>
                <a:latin typeface="Times New Roman"/>
                <a:cs typeface="Times New Roman"/>
              </a:rPr>
              <a:t>заявление </a:t>
            </a:r>
            <a:r>
              <a:rPr sz="20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в</a:t>
            </a:r>
            <a:r>
              <a:rPr lang="en-US" sz="20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Министерство</a:t>
            </a:r>
            <a:r>
              <a:rPr lang="en-US"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образования</a:t>
            </a:r>
            <a:r>
              <a:rPr lang="ru-RU"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и науки Забайкальского края</a:t>
            </a:r>
            <a:r>
              <a:rPr sz="20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 посредством </a:t>
            </a:r>
            <a:r>
              <a:rPr sz="2000" spc="-15" dirty="0">
                <a:solidFill>
                  <a:srgbClr val="404040"/>
                </a:solidFill>
                <a:latin typeface="Times New Roman"/>
                <a:cs typeface="Times New Roman"/>
              </a:rPr>
              <a:t>подключения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к порталу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Личного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кабинета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заявителя 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ИС </a:t>
            </a:r>
            <a:r>
              <a:rPr sz="2000" spc="-48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АКНДПП</a:t>
            </a:r>
            <a:r>
              <a:rPr sz="20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20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Times New Roman"/>
                <a:cs typeface="Times New Roman"/>
              </a:rPr>
              <a:t>подписать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их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5" dirty="0" err="1">
                <a:solidFill>
                  <a:srgbClr val="404040"/>
                </a:solidFill>
                <a:latin typeface="Times New Roman"/>
                <a:cs typeface="Times New Roman"/>
              </a:rPr>
              <a:t>электронной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spc="-10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подписью</a:t>
            </a:r>
            <a:r>
              <a:rPr lang="ru-RU" sz="2000" spc="-10" dirty="0" smtClean="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4293275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Временная лицензия выдается со сроком действия до 1 сентября 2023 г. </a:t>
            </a:r>
            <a:endParaRPr lang="ru-RU" i="1" dirty="0" smtClean="0"/>
          </a:p>
          <a:p>
            <a:endParaRPr lang="ru-RU" i="1" dirty="0"/>
          </a:p>
          <a:p>
            <a:r>
              <a:rPr lang="ru-RU" i="1" dirty="0" smtClean="0"/>
              <a:t>При </a:t>
            </a:r>
            <a:r>
              <a:rPr lang="ru-RU" i="1" dirty="0"/>
              <a:t>внесении в реестр лицензий записи о предоставлении </a:t>
            </a:r>
            <a:r>
              <a:rPr lang="ru-RU" i="1" dirty="0" smtClean="0"/>
              <a:t>бессрочной лицензии, </a:t>
            </a:r>
            <a:r>
              <a:rPr lang="ru-RU" i="1" dirty="0"/>
              <a:t>срок действия временной лицензии прекращается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0" t="16936" r="44945" b="5661"/>
          <a:stretch/>
        </p:blipFill>
        <p:spPr bwMode="auto">
          <a:xfrm>
            <a:off x="35555" y="993971"/>
            <a:ext cx="5040508" cy="594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/>
          <p:nvPr/>
        </p:nvSpPr>
        <p:spPr>
          <a:xfrm>
            <a:off x="40766" y="4076044"/>
            <a:ext cx="447675" cy="2792095"/>
          </a:xfrm>
          <a:custGeom>
            <a:avLst/>
            <a:gdLst/>
            <a:ahLst/>
            <a:cxnLst/>
            <a:rect l="l" t="t" r="r" b="b"/>
            <a:pathLst>
              <a:path w="447675" h="2792095">
                <a:moveTo>
                  <a:pt x="0" y="0"/>
                </a:moveTo>
                <a:lnTo>
                  <a:pt x="0" y="2791956"/>
                </a:lnTo>
                <a:lnTo>
                  <a:pt x="447372" y="2791956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5126039" y="0"/>
            <a:ext cx="4022725" cy="6867525"/>
            <a:chOff x="5126039" y="0"/>
            <a:chExt cx="4022725" cy="6867525"/>
          </a:xfrm>
        </p:grpSpPr>
        <p:sp>
          <p:nvSpPr>
            <p:cNvPr id="7" name="object 7"/>
            <p:cNvSpPr/>
            <p:nvPr/>
          </p:nvSpPr>
          <p:spPr>
            <a:xfrm>
              <a:off x="5130802" y="4181815"/>
              <a:ext cx="4013200" cy="2676525"/>
            </a:xfrm>
            <a:custGeom>
              <a:avLst/>
              <a:gdLst/>
              <a:ahLst/>
              <a:cxnLst/>
              <a:rect l="l" t="t" r="r" b="b"/>
              <a:pathLst>
                <a:path w="4013200" h="2676525">
                  <a:moveTo>
                    <a:pt x="0" y="2676183"/>
                  </a:moveTo>
                  <a:lnTo>
                    <a:pt x="401319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42657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91909" y="0"/>
              <a:ext cx="2252345" cy="6858000"/>
            </a:xfrm>
            <a:custGeom>
              <a:avLst/>
              <a:gdLst/>
              <a:ahLst/>
              <a:cxnLst/>
              <a:rect l="l" t="t" r="r" b="b"/>
              <a:pathLst>
                <a:path w="2252345" h="6858000">
                  <a:moveTo>
                    <a:pt x="2023490" y="0"/>
                  </a:moveTo>
                  <a:lnTo>
                    <a:pt x="0" y="6857998"/>
                  </a:lnTo>
                  <a:lnTo>
                    <a:pt x="2252090" y="6857998"/>
                  </a:lnTo>
                  <a:lnTo>
                    <a:pt x="2252090" y="8203"/>
                  </a:lnTo>
                  <a:lnTo>
                    <a:pt x="2023490" y="0"/>
                  </a:lnTo>
                  <a:close/>
                </a:path>
              </a:pathLst>
            </a:custGeom>
            <a:solidFill>
              <a:srgbClr val="90C225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06707" y="0"/>
              <a:ext cx="1937385" cy="6858000"/>
            </a:xfrm>
            <a:custGeom>
              <a:avLst/>
              <a:gdLst/>
              <a:ahLst/>
              <a:cxnLst/>
              <a:rect l="l" t="t" r="r" b="b"/>
              <a:pathLst>
                <a:path w="1937384" h="6858000">
                  <a:moveTo>
                    <a:pt x="1937292" y="0"/>
                  </a:moveTo>
                  <a:lnTo>
                    <a:pt x="0" y="0"/>
                  </a:lnTo>
                  <a:lnTo>
                    <a:pt x="1200691" y="6857996"/>
                  </a:lnTo>
                  <a:lnTo>
                    <a:pt x="1937292" y="6857996"/>
                  </a:lnTo>
                  <a:lnTo>
                    <a:pt x="1937292" y="0"/>
                  </a:lnTo>
                  <a:close/>
                </a:path>
              </a:pathLst>
            </a:custGeom>
            <a:solidFill>
              <a:srgbClr val="90C22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637910" y="3921150"/>
              <a:ext cx="2506345" cy="2936875"/>
            </a:xfrm>
            <a:custGeom>
              <a:avLst/>
              <a:gdLst/>
              <a:ahLst/>
              <a:cxnLst/>
              <a:rect l="l" t="t" r="r" b="b"/>
              <a:pathLst>
                <a:path w="2506345" h="2936875">
                  <a:moveTo>
                    <a:pt x="2506089" y="0"/>
                  </a:moveTo>
                  <a:lnTo>
                    <a:pt x="0" y="2936846"/>
                  </a:lnTo>
                  <a:lnTo>
                    <a:pt x="2506089" y="2936846"/>
                  </a:lnTo>
                  <a:lnTo>
                    <a:pt x="2506089" y="0"/>
                  </a:lnTo>
                  <a:close/>
                </a:path>
              </a:pathLst>
            </a:custGeom>
            <a:solidFill>
              <a:srgbClr val="539F20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012700" y="0"/>
              <a:ext cx="2131695" cy="6858000"/>
            </a:xfrm>
            <a:custGeom>
              <a:avLst/>
              <a:gdLst/>
              <a:ahLst/>
              <a:cxnLst/>
              <a:rect l="l" t="t" r="r" b="b"/>
              <a:pathLst>
                <a:path w="2131695" h="6858000">
                  <a:moveTo>
                    <a:pt x="2131299" y="0"/>
                  </a:moveTo>
                  <a:lnTo>
                    <a:pt x="0" y="0"/>
                  </a:lnTo>
                  <a:lnTo>
                    <a:pt x="1854438" y="6857996"/>
                  </a:lnTo>
                  <a:lnTo>
                    <a:pt x="2131299" y="6849806"/>
                  </a:lnTo>
                  <a:lnTo>
                    <a:pt x="2131299" y="0"/>
                  </a:lnTo>
                  <a:close/>
                </a:path>
              </a:pathLst>
            </a:custGeom>
            <a:solidFill>
              <a:srgbClr val="3E7818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295767" y="0"/>
              <a:ext cx="848360" cy="6858000"/>
            </a:xfrm>
            <a:custGeom>
              <a:avLst/>
              <a:gdLst/>
              <a:ahLst/>
              <a:cxnLst/>
              <a:rect l="l" t="t" r="r" b="b"/>
              <a:pathLst>
                <a:path w="848359" h="6858000">
                  <a:moveTo>
                    <a:pt x="848232" y="0"/>
                  </a:moveTo>
                  <a:lnTo>
                    <a:pt x="676197" y="0"/>
                  </a:lnTo>
                  <a:lnTo>
                    <a:pt x="0" y="6857996"/>
                  </a:lnTo>
                  <a:lnTo>
                    <a:pt x="848232" y="6857996"/>
                  </a:lnTo>
                  <a:lnTo>
                    <a:pt x="848232" y="0"/>
                  </a:lnTo>
                  <a:close/>
                </a:path>
              </a:pathLst>
            </a:custGeom>
            <a:solidFill>
              <a:srgbClr val="C0E3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078363" y="0"/>
              <a:ext cx="1066165" cy="6858000"/>
            </a:xfrm>
            <a:custGeom>
              <a:avLst/>
              <a:gdLst/>
              <a:ahLst/>
              <a:cxnLst/>
              <a:rect l="l" t="t" r="r" b="b"/>
              <a:pathLst>
                <a:path w="1066165" h="6858000">
                  <a:moveTo>
                    <a:pt x="1051150" y="0"/>
                  </a:moveTo>
                  <a:lnTo>
                    <a:pt x="0" y="0"/>
                  </a:lnTo>
                  <a:lnTo>
                    <a:pt x="937493" y="6857996"/>
                  </a:lnTo>
                  <a:lnTo>
                    <a:pt x="1065382" y="6857996"/>
                  </a:lnTo>
                  <a:lnTo>
                    <a:pt x="1065542" y="6654323"/>
                  </a:lnTo>
                  <a:lnTo>
                    <a:pt x="1065492" y="6145311"/>
                  </a:lnTo>
                  <a:lnTo>
                    <a:pt x="1065252" y="5890890"/>
                  </a:lnTo>
                  <a:lnTo>
                    <a:pt x="1064798" y="5585649"/>
                  </a:lnTo>
                  <a:lnTo>
                    <a:pt x="1064068" y="5229613"/>
                  </a:lnTo>
                  <a:lnTo>
                    <a:pt x="1062869" y="4771954"/>
                  </a:lnTo>
                  <a:lnTo>
                    <a:pt x="1060408" y="4009366"/>
                  </a:lnTo>
                  <a:lnTo>
                    <a:pt x="1055017" y="2484358"/>
                  </a:lnTo>
                  <a:lnTo>
                    <a:pt x="1053461" y="1975920"/>
                  </a:lnTo>
                  <a:lnTo>
                    <a:pt x="1052423" y="1569086"/>
                  </a:lnTo>
                  <a:lnTo>
                    <a:pt x="1051711" y="1213027"/>
                  </a:lnTo>
                  <a:lnTo>
                    <a:pt x="1051274" y="907763"/>
                  </a:lnTo>
                  <a:lnTo>
                    <a:pt x="1051050" y="653320"/>
                  </a:lnTo>
                  <a:lnTo>
                    <a:pt x="1051010" y="195177"/>
                  </a:lnTo>
                  <a:lnTo>
                    <a:pt x="1051150" y="0"/>
                  </a:lnTo>
                  <a:close/>
                </a:path>
              </a:pathLst>
            </a:custGeom>
            <a:solidFill>
              <a:srgbClr val="90C22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060310" y="4903311"/>
              <a:ext cx="1083945" cy="1955164"/>
            </a:xfrm>
            <a:custGeom>
              <a:avLst/>
              <a:gdLst/>
              <a:ahLst/>
              <a:cxnLst/>
              <a:rect l="l" t="t" r="r" b="b"/>
              <a:pathLst>
                <a:path w="1083945" h="1955165">
                  <a:moveTo>
                    <a:pt x="1083689" y="0"/>
                  </a:moveTo>
                  <a:lnTo>
                    <a:pt x="0" y="1954685"/>
                  </a:lnTo>
                  <a:lnTo>
                    <a:pt x="1083689" y="1949646"/>
                  </a:lnTo>
                  <a:lnTo>
                    <a:pt x="1083689" y="0"/>
                  </a:lnTo>
                  <a:close/>
                </a:path>
              </a:pathLst>
            </a:custGeom>
            <a:solidFill>
              <a:srgbClr val="90C225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555494" y="349280"/>
            <a:ext cx="4029710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70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Образец заполнения заявления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511797" y="1415923"/>
            <a:ext cx="730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нарушается,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5715000" y="1219200"/>
            <a:ext cx="2646680" cy="554355"/>
            <a:chOff x="5715000" y="1219200"/>
            <a:chExt cx="2646680" cy="554355"/>
          </a:xfrm>
        </p:grpSpPr>
        <p:sp>
          <p:nvSpPr>
            <p:cNvPr id="17" name="object 17"/>
            <p:cNvSpPr/>
            <p:nvPr/>
          </p:nvSpPr>
          <p:spPr>
            <a:xfrm>
              <a:off x="5715000" y="1219200"/>
              <a:ext cx="2646680" cy="554355"/>
            </a:xfrm>
            <a:custGeom>
              <a:avLst/>
              <a:gdLst/>
              <a:ahLst/>
              <a:cxnLst/>
              <a:rect l="l" t="t" r="r" b="b"/>
              <a:pathLst>
                <a:path w="2646679" h="554355">
                  <a:moveTo>
                    <a:pt x="0" y="553999"/>
                  </a:moveTo>
                  <a:lnTo>
                    <a:pt x="2646426" y="553999"/>
                  </a:lnTo>
                  <a:lnTo>
                    <a:pt x="2646426" y="0"/>
                  </a:lnTo>
                  <a:lnTo>
                    <a:pt x="0" y="0"/>
                  </a:lnTo>
                  <a:lnTo>
                    <a:pt x="0" y="55399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5816472" y="1263523"/>
              <a:ext cx="1196340" cy="33020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R="5080">
                <a:lnSpc>
                  <a:spcPct val="100000"/>
                </a:lnSpc>
                <a:spcBef>
                  <a:spcPts val="95"/>
                </a:spcBef>
                <a:tabLst>
                  <a:tab pos="589915" algn="l"/>
                </a:tabLst>
              </a:pPr>
              <a:r>
                <a:rPr sz="1000" b="1" spc="-10" dirty="0">
                  <a:latin typeface="Times New Roman"/>
                  <a:cs typeface="Times New Roman"/>
                </a:rPr>
                <a:t>Ф</a:t>
              </a:r>
              <a:r>
                <a:rPr sz="1000" b="1" dirty="0">
                  <a:latin typeface="Times New Roman"/>
                  <a:cs typeface="Times New Roman"/>
                </a:rPr>
                <a:t>о</a:t>
              </a:r>
              <a:r>
                <a:rPr sz="1000" b="1" spc="-10" dirty="0">
                  <a:latin typeface="Times New Roman"/>
                  <a:cs typeface="Times New Roman"/>
                </a:rPr>
                <a:t>р</a:t>
              </a:r>
              <a:r>
                <a:rPr sz="1000" b="1" spc="-5" dirty="0">
                  <a:latin typeface="Times New Roman"/>
                  <a:cs typeface="Times New Roman"/>
                </a:rPr>
                <a:t>ма</a:t>
              </a:r>
              <a:r>
                <a:rPr sz="1000" b="1" dirty="0">
                  <a:latin typeface="Times New Roman"/>
                  <a:cs typeface="Times New Roman"/>
                </a:rPr>
                <a:t>	</a:t>
              </a:r>
              <a:r>
                <a:rPr sz="1000" b="1" spc="-10" dirty="0">
                  <a:latin typeface="Times New Roman"/>
                  <a:cs typeface="Times New Roman"/>
                </a:rPr>
                <a:t>з</a:t>
              </a:r>
              <a:r>
                <a:rPr sz="1000" b="1" dirty="0">
                  <a:latin typeface="Times New Roman"/>
                  <a:cs typeface="Times New Roman"/>
                </a:rPr>
                <a:t>а</a:t>
              </a:r>
              <a:r>
                <a:rPr sz="1000" b="1" spc="-5" dirty="0">
                  <a:latin typeface="Times New Roman"/>
                  <a:cs typeface="Times New Roman"/>
                </a:rPr>
                <a:t>явлен</a:t>
              </a:r>
              <a:r>
                <a:rPr sz="1000" b="1" spc="-10" dirty="0">
                  <a:latin typeface="Times New Roman"/>
                  <a:cs typeface="Times New Roman"/>
                </a:rPr>
                <a:t>ия  </a:t>
              </a:r>
              <a:r>
                <a:rPr sz="1000" b="1" spc="-5" dirty="0">
                  <a:latin typeface="Times New Roman"/>
                  <a:cs typeface="Times New Roman"/>
                </a:rPr>
                <a:t>не</a:t>
              </a:r>
              <a:endParaRPr sz="1000" dirty="0">
                <a:latin typeface="Times New Roman"/>
                <a:cs typeface="Times New Roman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7197597" y="1263523"/>
              <a:ext cx="1096010" cy="33020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R="6350" algn="r">
                <a:lnSpc>
                  <a:spcPct val="100000"/>
                </a:lnSpc>
                <a:spcBef>
                  <a:spcPts val="95"/>
                </a:spcBef>
                <a:tabLst>
                  <a:tab pos="409575" algn="l"/>
                </a:tabLst>
              </a:pPr>
              <a:r>
                <a:rPr sz="1000" b="1" spc="-20" dirty="0">
                  <a:latin typeface="Times New Roman"/>
                  <a:cs typeface="Times New Roman"/>
                </a:rPr>
                <a:t>пр</a:t>
              </a:r>
              <a:r>
                <a:rPr sz="1000" b="1" spc="-5" dirty="0">
                  <a:latin typeface="Times New Roman"/>
                  <a:cs typeface="Times New Roman"/>
                </a:rPr>
                <a:t>и</a:t>
              </a:r>
              <a:r>
                <a:rPr sz="1000" b="1" dirty="0">
                  <a:latin typeface="Times New Roman"/>
                  <a:cs typeface="Times New Roman"/>
                </a:rPr>
                <a:t>	</a:t>
              </a:r>
              <a:r>
                <a:rPr sz="1000" b="1" spc="-10" dirty="0">
                  <a:latin typeface="Times New Roman"/>
                  <a:cs typeface="Times New Roman"/>
                </a:rPr>
                <a:t>з</a:t>
              </a:r>
              <a:r>
                <a:rPr sz="1000" b="1" dirty="0">
                  <a:latin typeface="Times New Roman"/>
                  <a:cs typeface="Times New Roman"/>
                </a:rPr>
                <a:t>а</a:t>
              </a:r>
              <a:r>
                <a:rPr sz="1000" b="1" spc="-10" dirty="0">
                  <a:latin typeface="Times New Roman"/>
                  <a:cs typeface="Times New Roman"/>
                </a:rPr>
                <a:t>п</a:t>
              </a:r>
              <a:r>
                <a:rPr sz="1000" b="1" dirty="0">
                  <a:latin typeface="Times New Roman"/>
                  <a:cs typeface="Times New Roman"/>
                </a:rPr>
                <a:t>о</a:t>
              </a:r>
              <a:r>
                <a:rPr sz="1000" b="1" spc="-5" dirty="0">
                  <a:latin typeface="Times New Roman"/>
                  <a:cs typeface="Times New Roman"/>
                </a:rPr>
                <a:t>л</a:t>
              </a:r>
              <a:r>
                <a:rPr sz="1000" b="1" spc="-10" dirty="0">
                  <a:latin typeface="Times New Roman"/>
                  <a:cs typeface="Times New Roman"/>
                </a:rPr>
                <a:t>н</a:t>
              </a:r>
              <a:r>
                <a:rPr sz="1000" b="1" spc="-5" dirty="0">
                  <a:latin typeface="Times New Roman"/>
                  <a:cs typeface="Times New Roman"/>
                </a:rPr>
                <a:t>е</a:t>
              </a:r>
              <a:r>
                <a:rPr sz="1000" b="1" spc="-10" dirty="0">
                  <a:latin typeface="Times New Roman"/>
                  <a:cs typeface="Times New Roman"/>
                </a:rPr>
                <a:t>н</a:t>
              </a:r>
              <a:r>
                <a:rPr sz="1000" b="1" spc="-5" dirty="0">
                  <a:latin typeface="Times New Roman"/>
                  <a:cs typeface="Times New Roman"/>
                </a:rPr>
                <a:t>ии</a:t>
              </a:r>
              <a:endParaRPr sz="1000">
                <a:latin typeface="Times New Roman"/>
                <a:cs typeface="Times New Roman"/>
              </a:endParaRPr>
            </a:p>
            <a:p>
              <a:pPr marR="5080" algn="r">
                <a:lnSpc>
                  <a:spcPct val="100000"/>
                </a:lnSpc>
              </a:pPr>
              <a:r>
                <a:rPr sz="1000" b="1" spc="-5" dirty="0">
                  <a:latin typeface="Times New Roman"/>
                  <a:cs typeface="Times New Roman"/>
                </a:rPr>
                <a:t>никакие</a:t>
              </a:r>
              <a:endParaRPr sz="1000">
                <a:latin typeface="Times New Roman"/>
                <a:cs typeface="Times New Roman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5816472" y="1566798"/>
              <a:ext cx="1295400" cy="17780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95"/>
                </a:spcBef>
              </a:pPr>
              <a:r>
                <a:rPr sz="1000" b="1" spc="-5" dirty="0">
                  <a:solidFill>
                    <a:srgbClr val="FF0000"/>
                  </a:solidFill>
                  <a:latin typeface="Times New Roman"/>
                  <a:cs typeface="Times New Roman"/>
                </a:rPr>
                <a:t>данные</a:t>
              </a:r>
              <a:r>
                <a:rPr sz="1000" b="1" spc="-35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sz="1000" b="1" spc="-5" dirty="0">
                  <a:solidFill>
                    <a:srgbClr val="FF0000"/>
                  </a:solidFill>
                  <a:latin typeface="Times New Roman"/>
                  <a:cs typeface="Times New Roman"/>
                </a:rPr>
                <a:t>не</a:t>
              </a:r>
              <a:r>
                <a:rPr sz="1000" b="1" spc="-20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sz="1000" b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удаляются!</a:t>
              </a:r>
              <a:endParaRPr sz="1000">
                <a:latin typeface="Times New Roman"/>
                <a:cs typeface="Times New Roman"/>
              </a:endParaRPr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803772" y="3546728"/>
            <a:ext cx="2489200" cy="628377"/>
          </a:xfrm>
          <a:prstGeom prst="rect">
            <a:avLst/>
          </a:prstGeom>
          <a:ln cmpd="sng"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99500"/>
              </a:lnSpc>
              <a:spcBef>
                <a:spcPts val="100"/>
              </a:spcBef>
            </a:pPr>
            <a:r>
              <a:rPr sz="1000" b="1" spc="-5" dirty="0">
                <a:latin typeface="Times New Roman"/>
                <a:cs typeface="Times New Roman"/>
              </a:rPr>
              <a:t>Указывается</a:t>
            </a:r>
            <a:r>
              <a:rPr sz="1000" b="1" spc="360" dirty="0">
                <a:latin typeface="Times New Roman"/>
                <a:cs typeface="Times New Roman"/>
              </a:rPr>
              <a:t>  </a:t>
            </a:r>
            <a:r>
              <a:rPr sz="1000" b="1" spc="-5" dirty="0">
                <a:latin typeface="Times New Roman"/>
                <a:cs typeface="Times New Roman"/>
              </a:rPr>
              <a:t>строго</a:t>
            </a:r>
            <a:r>
              <a:rPr sz="1000" b="1" spc="360" dirty="0">
                <a:latin typeface="Times New Roman"/>
                <a:cs typeface="Times New Roman"/>
              </a:rPr>
              <a:t> </a:t>
            </a:r>
            <a:r>
              <a:rPr sz="1000" b="1" spc="36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в</a:t>
            </a:r>
            <a:r>
              <a:rPr sz="1000" b="1" spc="360" dirty="0">
                <a:latin typeface="Times New Roman"/>
                <a:cs typeface="Times New Roman"/>
              </a:rPr>
              <a:t>  </a:t>
            </a:r>
            <a:r>
              <a:rPr sz="1000" b="1" spc="-5" dirty="0" err="1">
                <a:latin typeface="Times New Roman"/>
                <a:cs typeface="Times New Roman"/>
              </a:rPr>
              <a:t>соответствии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lang="ru-RU" sz="1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о сведениями, содержащимися в ЕГРЮЛ</a:t>
            </a:r>
            <a:r>
              <a:rPr sz="1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(с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учетом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пунктуации, </a:t>
            </a:r>
            <a:r>
              <a:rPr sz="1000" b="1" spc="-5" dirty="0">
                <a:latin typeface="Times New Roman"/>
                <a:cs typeface="Times New Roman"/>
              </a:rPr>
              <a:t> орфографии</a:t>
            </a:r>
            <a:r>
              <a:rPr sz="1000" b="1" spc="-2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и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регистра).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724144" y="5646673"/>
            <a:ext cx="2646680" cy="400685"/>
          </a:xfrm>
          <a:custGeom>
            <a:avLst/>
            <a:gdLst/>
            <a:ahLst/>
            <a:cxnLst/>
            <a:rect l="l" t="t" r="r" b="b"/>
            <a:pathLst>
              <a:path w="2646679" h="400685">
                <a:moveTo>
                  <a:pt x="0" y="400113"/>
                </a:moveTo>
                <a:lnTo>
                  <a:pt x="2646426" y="400113"/>
                </a:lnTo>
                <a:lnTo>
                  <a:pt x="2646426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175754" y="5676391"/>
            <a:ext cx="1115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из</a:t>
            </a:r>
            <a:r>
              <a:rPr sz="1000" b="1" spc="37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предложенного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724144" y="6111557"/>
            <a:ext cx="2646680" cy="554355"/>
          </a:xfrm>
          <a:custGeom>
            <a:avLst/>
            <a:gdLst/>
            <a:ahLst/>
            <a:cxnLst/>
            <a:rect l="l" t="t" r="r" b="b"/>
            <a:pathLst>
              <a:path w="2646679" h="554354">
                <a:moveTo>
                  <a:pt x="0" y="553999"/>
                </a:moveTo>
                <a:lnTo>
                  <a:pt x="2646426" y="553999"/>
                </a:lnTo>
                <a:lnTo>
                  <a:pt x="2646426" y="0"/>
                </a:lnTo>
                <a:lnTo>
                  <a:pt x="0" y="0"/>
                </a:lnTo>
                <a:lnTo>
                  <a:pt x="0" y="55399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803772" y="5676391"/>
            <a:ext cx="1322070" cy="795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Необходимо</a:t>
            </a:r>
            <a:r>
              <a:rPr sz="1000" b="1" spc="45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выбрать</a:t>
            </a: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ts val="1195"/>
              </a:lnSpc>
            </a:pPr>
            <a:r>
              <a:rPr sz="1000" b="1" spc="-5" dirty="0">
                <a:latin typeface="Times New Roman"/>
                <a:cs typeface="Times New Roman"/>
              </a:rPr>
              <a:t>перечня.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475615" algn="l"/>
                <a:tab pos="935990" algn="l"/>
              </a:tabLst>
            </a:pPr>
            <a:r>
              <a:rPr sz="1000" b="1" spc="-5" dirty="0">
                <a:latin typeface="Times New Roman"/>
                <a:cs typeface="Times New Roman"/>
              </a:rPr>
              <a:t>Ук</a:t>
            </a:r>
            <a:r>
              <a:rPr sz="1000" b="1" dirty="0">
                <a:latin typeface="Times New Roman"/>
                <a:cs typeface="Times New Roman"/>
              </a:rPr>
              <a:t>а</a:t>
            </a:r>
            <a:r>
              <a:rPr sz="1000" b="1" spc="-10" dirty="0">
                <a:latin typeface="Times New Roman"/>
                <a:cs typeface="Times New Roman"/>
              </a:rPr>
              <a:t>з</a:t>
            </a:r>
            <a:r>
              <a:rPr sz="1000" b="1" spc="-5" dirty="0">
                <a:latin typeface="Times New Roman"/>
                <a:cs typeface="Times New Roman"/>
              </a:rPr>
              <a:t>ыв</a:t>
            </a:r>
            <a:r>
              <a:rPr sz="1000" b="1" dirty="0">
                <a:latin typeface="Times New Roman"/>
                <a:cs typeface="Times New Roman"/>
              </a:rPr>
              <a:t>а</a:t>
            </a:r>
            <a:r>
              <a:rPr sz="1000" b="1" spc="-15" dirty="0">
                <a:latin typeface="Times New Roman"/>
                <a:cs typeface="Times New Roman"/>
              </a:rPr>
              <a:t>е</a:t>
            </a:r>
            <a:r>
              <a:rPr sz="1000" b="1" spc="20" dirty="0">
                <a:latin typeface="Times New Roman"/>
                <a:cs typeface="Times New Roman"/>
              </a:rPr>
              <a:t>т</a:t>
            </a:r>
            <a:r>
              <a:rPr sz="1000" b="1" spc="-5" dirty="0">
                <a:latin typeface="Times New Roman"/>
                <a:cs typeface="Times New Roman"/>
              </a:rPr>
              <a:t>ся</a:t>
            </a:r>
            <a:r>
              <a:rPr sz="1000" b="1" dirty="0">
                <a:latin typeface="Times New Roman"/>
                <a:cs typeface="Times New Roman"/>
              </a:rPr>
              <a:t>	</a:t>
            </a:r>
            <a:r>
              <a:rPr sz="1000" b="1" spc="-15" dirty="0">
                <a:latin typeface="Times New Roman"/>
                <a:cs typeface="Times New Roman"/>
              </a:rPr>
              <a:t>с</a:t>
            </a:r>
            <a:r>
              <a:rPr sz="1000" b="1" spc="5" dirty="0">
                <a:latin typeface="Times New Roman"/>
                <a:cs typeface="Times New Roman"/>
              </a:rPr>
              <a:t>т</a:t>
            </a:r>
            <a:r>
              <a:rPr sz="1000" b="1" spc="-10" dirty="0">
                <a:latin typeface="Times New Roman"/>
                <a:cs typeface="Times New Roman"/>
              </a:rPr>
              <a:t>р</a:t>
            </a:r>
            <a:r>
              <a:rPr sz="1000" b="1" spc="-15" dirty="0">
                <a:latin typeface="Times New Roman"/>
                <a:cs typeface="Times New Roman"/>
              </a:rPr>
              <a:t>о</a:t>
            </a:r>
            <a:r>
              <a:rPr sz="1000" b="1" spc="-5" dirty="0">
                <a:latin typeface="Times New Roman"/>
                <a:cs typeface="Times New Roman"/>
              </a:rPr>
              <a:t>го  с	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выпиской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55002" y="6141516"/>
            <a:ext cx="103822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065">
              <a:lnSpc>
                <a:spcPct val="100000"/>
              </a:lnSpc>
              <a:spcBef>
                <a:spcPts val="95"/>
              </a:spcBef>
              <a:tabLst>
                <a:tab pos="257810" algn="l"/>
                <a:tab pos="542925" algn="l"/>
              </a:tabLst>
            </a:pPr>
            <a:r>
              <a:rPr sz="1000" b="1" spc="-5" dirty="0">
                <a:latin typeface="Times New Roman"/>
                <a:cs typeface="Times New Roman"/>
              </a:rPr>
              <a:t>в	с</a:t>
            </a:r>
            <a:r>
              <a:rPr sz="1000" b="1" dirty="0">
                <a:latin typeface="Times New Roman"/>
                <a:cs typeface="Times New Roman"/>
              </a:rPr>
              <a:t>о</a:t>
            </a:r>
            <a:r>
              <a:rPr sz="1000" b="1" spc="-15" dirty="0">
                <a:latin typeface="Times New Roman"/>
                <a:cs typeface="Times New Roman"/>
              </a:rPr>
              <a:t>о</a:t>
            </a:r>
            <a:r>
              <a:rPr sz="1000" b="1" spc="5" dirty="0">
                <a:latin typeface="Times New Roman"/>
                <a:cs typeface="Times New Roman"/>
              </a:rPr>
              <a:t>т</a:t>
            </a:r>
            <a:r>
              <a:rPr sz="1000" b="1" spc="-5" dirty="0">
                <a:latin typeface="Times New Roman"/>
                <a:cs typeface="Times New Roman"/>
              </a:rPr>
              <a:t>в</a:t>
            </a:r>
            <a:r>
              <a:rPr sz="1000" b="1" spc="-15" dirty="0">
                <a:latin typeface="Times New Roman"/>
                <a:cs typeface="Times New Roman"/>
              </a:rPr>
              <a:t>е</a:t>
            </a:r>
            <a:r>
              <a:rPr sz="1000" b="1" spc="20" dirty="0">
                <a:latin typeface="Times New Roman"/>
                <a:cs typeface="Times New Roman"/>
              </a:rPr>
              <a:t>т</a:t>
            </a:r>
            <a:r>
              <a:rPr sz="1000" b="1" spc="-15" dirty="0">
                <a:latin typeface="Times New Roman"/>
                <a:cs typeface="Times New Roman"/>
              </a:rPr>
              <a:t>с</a:t>
            </a:r>
            <a:r>
              <a:rPr sz="1000" b="1" spc="5" dirty="0">
                <a:latin typeface="Times New Roman"/>
                <a:cs typeface="Times New Roman"/>
              </a:rPr>
              <a:t>т</a:t>
            </a:r>
            <a:r>
              <a:rPr sz="1000" b="1" spc="-15" dirty="0">
                <a:latin typeface="Times New Roman"/>
                <a:cs typeface="Times New Roman"/>
              </a:rPr>
              <a:t>в</a:t>
            </a:r>
            <a:r>
              <a:rPr sz="1000" b="1" spc="-10" dirty="0">
                <a:latin typeface="Times New Roman"/>
                <a:cs typeface="Times New Roman"/>
              </a:rPr>
              <a:t>ии  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sz="1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ЕГ</a:t>
            </a:r>
            <a:r>
              <a:rPr sz="10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803772" y="6446316"/>
            <a:ext cx="164718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(Адрес</a:t>
            </a:r>
            <a:r>
              <a:rPr sz="1000" b="1" spc="-5" dirty="0">
                <a:latin typeface="Times New Roman"/>
                <a:cs typeface="Times New Roman"/>
              </a:rPr>
              <a:t> юридического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лица).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648200" y="3703320"/>
            <a:ext cx="1127759" cy="2747772"/>
            <a:chOff x="4648200" y="3703320"/>
            <a:chExt cx="1127759" cy="2747772"/>
          </a:xfrm>
        </p:grpSpPr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44211" y="6217920"/>
              <a:ext cx="1031748" cy="233172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4648200" y="6096000"/>
              <a:ext cx="1088771" cy="121920"/>
            </a:xfrm>
            <a:custGeom>
              <a:avLst/>
              <a:gdLst/>
              <a:ahLst/>
              <a:cxnLst/>
              <a:rect l="l" t="t" r="r" b="b"/>
              <a:pathLst>
                <a:path w="876935" h="76200">
                  <a:moveTo>
                    <a:pt x="76200" y="0"/>
                  </a:moveTo>
                  <a:lnTo>
                    <a:pt x="0" y="38099"/>
                  </a:lnTo>
                  <a:lnTo>
                    <a:pt x="76200" y="76199"/>
                  </a:lnTo>
                  <a:lnTo>
                    <a:pt x="76200" y="50799"/>
                  </a:lnTo>
                  <a:lnTo>
                    <a:pt x="56514" y="50799"/>
                  </a:lnTo>
                  <a:lnTo>
                    <a:pt x="50800" y="45110"/>
                  </a:lnTo>
                  <a:lnTo>
                    <a:pt x="50800" y="31076"/>
                  </a:lnTo>
                  <a:lnTo>
                    <a:pt x="56514" y="25399"/>
                  </a:lnTo>
                  <a:lnTo>
                    <a:pt x="76200" y="25399"/>
                  </a:lnTo>
                  <a:lnTo>
                    <a:pt x="76200" y="0"/>
                  </a:lnTo>
                  <a:close/>
                </a:path>
                <a:path w="876935" h="76200">
                  <a:moveTo>
                    <a:pt x="76200" y="25399"/>
                  </a:moveTo>
                  <a:lnTo>
                    <a:pt x="56514" y="25399"/>
                  </a:lnTo>
                  <a:lnTo>
                    <a:pt x="50800" y="31076"/>
                  </a:lnTo>
                  <a:lnTo>
                    <a:pt x="50800" y="45110"/>
                  </a:lnTo>
                  <a:lnTo>
                    <a:pt x="56514" y="50799"/>
                  </a:lnTo>
                  <a:lnTo>
                    <a:pt x="76200" y="50799"/>
                  </a:lnTo>
                  <a:lnTo>
                    <a:pt x="76200" y="25399"/>
                  </a:lnTo>
                  <a:close/>
                </a:path>
                <a:path w="876935" h="76200">
                  <a:moveTo>
                    <a:pt x="871092" y="25399"/>
                  </a:moveTo>
                  <a:lnTo>
                    <a:pt x="76200" y="25399"/>
                  </a:lnTo>
                  <a:lnTo>
                    <a:pt x="76200" y="50799"/>
                  </a:lnTo>
                  <a:lnTo>
                    <a:pt x="871092" y="50799"/>
                  </a:lnTo>
                  <a:lnTo>
                    <a:pt x="876808" y="45110"/>
                  </a:lnTo>
                  <a:lnTo>
                    <a:pt x="876808" y="31076"/>
                  </a:lnTo>
                  <a:lnTo>
                    <a:pt x="871092" y="25399"/>
                  </a:lnTo>
                  <a:close/>
                </a:path>
              </a:pathLst>
            </a:custGeom>
            <a:solidFill>
              <a:srgbClr val="539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75275" y="5756148"/>
              <a:ext cx="900684" cy="231647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4744212" y="5808637"/>
              <a:ext cx="992886" cy="76200"/>
            </a:xfrm>
            <a:custGeom>
              <a:avLst/>
              <a:gdLst/>
              <a:ahLst/>
              <a:cxnLst/>
              <a:rect l="l" t="t" r="r" b="b"/>
              <a:pathLst>
                <a:path w="744854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50800"/>
                  </a:lnTo>
                  <a:lnTo>
                    <a:pt x="56387" y="50800"/>
                  </a:lnTo>
                  <a:lnTo>
                    <a:pt x="50800" y="45110"/>
                  </a:lnTo>
                  <a:lnTo>
                    <a:pt x="50800" y="31089"/>
                  </a:lnTo>
                  <a:lnTo>
                    <a:pt x="56387" y="25400"/>
                  </a:lnTo>
                  <a:lnTo>
                    <a:pt x="76200" y="25400"/>
                  </a:lnTo>
                  <a:lnTo>
                    <a:pt x="76200" y="0"/>
                  </a:lnTo>
                  <a:close/>
                </a:path>
                <a:path w="744854" h="76200">
                  <a:moveTo>
                    <a:pt x="76200" y="25400"/>
                  </a:moveTo>
                  <a:lnTo>
                    <a:pt x="56387" y="25400"/>
                  </a:lnTo>
                  <a:lnTo>
                    <a:pt x="50800" y="31089"/>
                  </a:lnTo>
                  <a:lnTo>
                    <a:pt x="50800" y="45110"/>
                  </a:lnTo>
                  <a:lnTo>
                    <a:pt x="56387" y="50800"/>
                  </a:lnTo>
                  <a:lnTo>
                    <a:pt x="76200" y="50800"/>
                  </a:lnTo>
                  <a:lnTo>
                    <a:pt x="76200" y="25400"/>
                  </a:lnTo>
                  <a:close/>
                </a:path>
                <a:path w="744854" h="76200">
                  <a:moveTo>
                    <a:pt x="738886" y="25400"/>
                  </a:moveTo>
                  <a:lnTo>
                    <a:pt x="76200" y="25400"/>
                  </a:lnTo>
                  <a:lnTo>
                    <a:pt x="76200" y="50800"/>
                  </a:lnTo>
                  <a:lnTo>
                    <a:pt x="738886" y="50800"/>
                  </a:lnTo>
                  <a:lnTo>
                    <a:pt x="744601" y="45110"/>
                  </a:lnTo>
                  <a:lnTo>
                    <a:pt x="744601" y="31089"/>
                  </a:lnTo>
                  <a:lnTo>
                    <a:pt x="738886" y="25400"/>
                  </a:lnTo>
                  <a:close/>
                </a:path>
              </a:pathLst>
            </a:custGeom>
            <a:solidFill>
              <a:srgbClr val="539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59095" y="3703320"/>
              <a:ext cx="816863" cy="233171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5076062" y="3754628"/>
              <a:ext cx="661035" cy="76200"/>
            </a:xfrm>
            <a:custGeom>
              <a:avLst/>
              <a:gdLst/>
              <a:ahLst/>
              <a:cxnLst/>
              <a:rect l="l" t="t" r="r" b="b"/>
              <a:pathLst>
                <a:path w="661035" h="76200">
                  <a:moveTo>
                    <a:pt x="75311" y="0"/>
                  </a:moveTo>
                  <a:lnTo>
                    <a:pt x="0" y="39751"/>
                  </a:lnTo>
                  <a:lnTo>
                    <a:pt x="77088" y="76200"/>
                  </a:lnTo>
                  <a:lnTo>
                    <a:pt x="76505" y="51181"/>
                  </a:lnTo>
                  <a:lnTo>
                    <a:pt x="56769" y="51181"/>
                  </a:lnTo>
                  <a:lnTo>
                    <a:pt x="50926" y="45720"/>
                  </a:lnTo>
                  <a:lnTo>
                    <a:pt x="50673" y="31623"/>
                  </a:lnTo>
                  <a:lnTo>
                    <a:pt x="56134" y="25781"/>
                  </a:lnTo>
                  <a:lnTo>
                    <a:pt x="75902" y="25370"/>
                  </a:lnTo>
                  <a:lnTo>
                    <a:pt x="75311" y="0"/>
                  </a:lnTo>
                  <a:close/>
                </a:path>
                <a:path w="661035" h="76200">
                  <a:moveTo>
                    <a:pt x="75902" y="25370"/>
                  </a:moveTo>
                  <a:lnTo>
                    <a:pt x="56134" y="25781"/>
                  </a:lnTo>
                  <a:lnTo>
                    <a:pt x="50673" y="31623"/>
                  </a:lnTo>
                  <a:lnTo>
                    <a:pt x="50926" y="45720"/>
                  </a:lnTo>
                  <a:lnTo>
                    <a:pt x="56769" y="51181"/>
                  </a:lnTo>
                  <a:lnTo>
                    <a:pt x="76495" y="50766"/>
                  </a:lnTo>
                  <a:lnTo>
                    <a:pt x="75902" y="25370"/>
                  </a:lnTo>
                  <a:close/>
                </a:path>
                <a:path w="661035" h="76200">
                  <a:moveTo>
                    <a:pt x="76495" y="50766"/>
                  </a:moveTo>
                  <a:lnTo>
                    <a:pt x="56769" y="51181"/>
                  </a:lnTo>
                  <a:lnTo>
                    <a:pt x="76505" y="51181"/>
                  </a:lnTo>
                  <a:lnTo>
                    <a:pt x="76495" y="50766"/>
                  </a:lnTo>
                  <a:close/>
                </a:path>
                <a:path w="661035" h="76200">
                  <a:moveTo>
                    <a:pt x="654812" y="12319"/>
                  </a:moveTo>
                  <a:lnTo>
                    <a:pt x="647826" y="12573"/>
                  </a:lnTo>
                  <a:lnTo>
                    <a:pt x="75902" y="25370"/>
                  </a:lnTo>
                  <a:lnTo>
                    <a:pt x="76495" y="50766"/>
                  </a:lnTo>
                  <a:lnTo>
                    <a:pt x="655320" y="37719"/>
                  </a:lnTo>
                  <a:lnTo>
                    <a:pt x="660908" y="31877"/>
                  </a:lnTo>
                  <a:lnTo>
                    <a:pt x="660653" y="17907"/>
                  </a:lnTo>
                  <a:lnTo>
                    <a:pt x="654812" y="12319"/>
                  </a:lnTo>
                  <a:close/>
                </a:path>
              </a:pathLst>
            </a:custGeom>
            <a:solidFill>
              <a:srgbClr val="539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52" y="0"/>
            <a:ext cx="5393448" cy="6800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object 5"/>
          <p:cNvGrpSpPr/>
          <p:nvPr/>
        </p:nvGrpSpPr>
        <p:grpSpPr>
          <a:xfrm>
            <a:off x="5126039" y="0"/>
            <a:ext cx="4022725" cy="6867525"/>
            <a:chOff x="5126039" y="0"/>
            <a:chExt cx="4022725" cy="6867525"/>
          </a:xfrm>
        </p:grpSpPr>
        <p:sp>
          <p:nvSpPr>
            <p:cNvPr id="6" name="object 6"/>
            <p:cNvSpPr/>
            <p:nvPr/>
          </p:nvSpPr>
          <p:spPr>
            <a:xfrm>
              <a:off x="5130802" y="4181815"/>
              <a:ext cx="4013200" cy="2676525"/>
            </a:xfrm>
            <a:custGeom>
              <a:avLst/>
              <a:gdLst/>
              <a:ahLst/>
              <a:cxnLst/>
              <a:rect l="l" t="t" r="r" b="b"/>
              <a:pathLst>
                <a:path w="4013200" h="2676525">
                  <a:moveTo>
                    <a:pt x="0" y="2676183"/>
                  </a:moveTo>
                  <a:lnTo>
                    <a:pt x="401319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42657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91909" y="0"/>
              <a:ext cx="2252345" cy="6858000"/>
            </a:xfrm>
            <a:custGeom>
              <a:avLst/>
              <a:gdLst/>
              <a:ahLst/>
              <a:cxnLst/>
              <a:rect l="l" t="t" r="r" b="b"/>
              <a:pathLst>
                <a:path w="2252345" h="6858000">
                  <a:moveTo>
                    <a:pt x="2023490" y="0"/>
                  </a:moveTo>
                  <a:lnTo>
                    <a:pt x="0" y="6857998"/>
                  </a:lnTo>
                  <a:lnTo>
                    <a:pt x="2252090" y="6857998"/>
                  </a:lnTo>
                  <a:lnTo>
                    <a:pt x="2252090" y="8203"/>
                  </a:lnTo>
                  <a:lnTo>
                    <a:pt x="2023490" y="0"/>
                  </a:lnTo>
                  <a:close/>
                </a:path>
              </a:pathLst>
            </a:custGeom>
            <a:solidFill>
              <a:srgbClr val="90C225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06707" y="0"/>
              <a:ext cx="1937385" cy="6858000"/>
            </a:xfrm>
            <a:custGeom>
              <a:avLst/>
              <a:gdLst/>
              <a:ahLst/>
              <a:cxnLst/>
              <a:rect l="l" t="t" r="r" b="b"/>
              <a:pathLst>
                <a:path w="1937384" h="6858000">
                  <a:moveTo>
                    <a:pt x="1937292" y="0"/>
                  </a:moveTo>
                  <a:lnTo>
                    <a:pt x="0" y="0"/>
                  </a:lnTo>
                  <a:lnTo>
                    <a:pt x="1200691" y="6857996"/>
                  </a:lnTo>
                  <a:lnTo>
                    <a:pt x="1937292" y="6857996"/>
                  </a:lnTo>
                  <a:lnTo>
                    <a:pt x="1937292" y="0"/>
                  </a:lnTo>
                  <a:close/>
                </a:path>
              </a:pathLst>
            </a:custGeom>
            <a:solidFill>
              <a:srgbClr val="90C22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637910" y="3921150"/>
              <a:ext cx="2506345" cy="2936875"/>
            </a:xfrm>
            <a:custGeom>
              <a:avLst/>
              <a:gdLst/>
              <a:ahLst/>
              <a:cxnLst/>
              <a:rect l="l" t="t" r="r" b="b"/>
              <a:pathLst>
                <a:path w="2506345" h="2936875">
                  <a:moveTo>
                    <a:pt x="2506089" y="0"/>
                  </a:moveTo>
                  <a:lnTo>
                    <a:pt x="0" y="2936846"/>
                  </a:lnTo>
                  <a:lnTo>
                    <a:pt x="2506089" y="2936846"/>
                  </a:lnTo>
                  <a:lnTo>
                    <a:pt x="2506089" y="0"/>
                  </a:lnTo>
                  <a:close/>
                </a:path>
              </a:pathLst>
            </a:custGeom>
            <a:solidFill>
              <a:srgbClr val="539F20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012700" y="0"/>
              <a:ext cx="2131695" cy="6858000"/>
            </a:xfrm>
            <a:custGeom>
              <a:avLst/>
              <a:gdLst/>
              <a:ahLst/>
              <a:cxnLst/>
              <a:rect l="l" t="t" r="r" b="b"/>
              <a:pathLst>
                <a:path w="2131695" h="6858000">
                  <a:moveTo>
                    <a:pt x="2131299" y="0"/>
                  </a:moveTo>
                  <a:lnTo>
                    <a:pt x="0" y="0"/>
                  </a:lnTo>
                  <a:lnTo>
                    <a:pt x="1854438" y="6857996"/>
                  </a:lnTo>
                  <a:lnTo>
                    <a:pt x="2131299" y="6849806"/>
                  </a:lnTo>
                  <a:lnTo>
                    <a:pt x="2131299" y="0"/>
                  </a:lnTo>
                  <a:close/>
                </a:path>
              </a:pathLst>
            </a:custGeom>
            <a:solidFill>
              <a:srgbClr val="3E7818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295767" y="0"/>
              <a:ext cx="848360" cy="6858000"/>
            </a:xfrm>
            <a:custGeom>
              <a:avLst/>
              <a:gdLst/>
              <a:ahLst/>
              <a:cxnLst/>
              <a:rect l="l" t="t" r="r" b="b"/>
              <a:pathLst>
                <a:path w="848359" h="6858000">
                  <a:moveTo>
                    <a:pt x="848232" y="0"/>
                  </a:moveTo>
                  <a:lnTo>
                    <a:pt x="676197" y="0"/>
                  </a:lnTo>
                  <a:lnTo>
                    <a:pt x="0" y="6857996"/>
                  </a:lnTo>
                  <a:lnTo>
                    <a:pt x="848232" y="6857996"/>
                  </a:lnTo>
                  <a:lnTo>
                    <a:pt x="848232" y="0"/>
                  </a:lnTo>
                  <a:close/>
                </a:path>
              </a:pathLst>
            </a:custGeom>
            <a:solidFill>
              <a:srgbClr val="C0E3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78363" y="0"/>
              <a:ext cx="1066165" cy="6858000"/>
            </a:xfrm>
            <a:custGeom>
              <a:avLst/>
              <a:gdLst/>
              <a:ahLst/>
              <a:cxnLst/>
              <a:rect l="l" t="t" r="r" b="b"/>
              <a:pathLst>
                <a:path w="1066165" h="6858000">
                  <a:moveTo>
                    <a:pt x="1051150" y="0"/>
                  </a:moveTo>
                  <a:lnTo>
                    <a:pt x="0" y="0"/>
                  </a:lnTo>
                  <a:lnTo>
                    <a:pt x="937493" y="6857996"/>
                  </a:lnTo>
                  <a:lnTo>
                    <a:pt x="1065382" y="6857996"/>
                  </a:lnTo>
                  <a:lnTo>
                    <a:pt x="1065542" y="6654323"/>
                  </a:lnTo>
                  <a:lnTo>
                    <a:pt x="1065492" y="6145311"/>
                  </a:lnTo>
                  <a:lnTo>
                    <a:pt x="1065252" y="5890890"/>
                  </a:lnTo>
                  <a:lnTo>
                    <a:pt x="1064798" y="5585649"/>
                  </a:lnTo>
                  <a:lnTo>
                    <a:pt x="1064068" y="5229613"/>
                  </a:lnTo>
                  <a:lnTo>
                    <a:pt x="1062869" y="4771954"/>
                  </a:lnTo>
                  <a:lnTo>
                    <a:pt x="1060408" y="4009366"/>
                  </a:lnTo>
                  <a:lnTo>
                    <a:pt x="1055017" y="2484358"/>
                  </a:lnTo>
                  <a:lnTo>
                    <a:pt x="1053461" y="1975920"/>
                  </a:lnTo>
                  <a:lnTo>
                    <a:pt x="1052423" y="1569086"/>
                  </a:lnTo>
                  <a:lnTo>
                    <a:pt x="1051711" y="1213027"/>
                  </a:lnTo>
                  <a:lnTo>
                    <a:pt x="1051274" y="907763"/>
                  </a:lnTo>
                  <a:lnTo>
                    <a:pt x="1051050" y="653320"/>
                  </a:lnTo>
                  <a:lnTo>
                    <a:pt x="1051010" y="195177"/>
                  </a:lnTo>
                  <a:lnTo>
                    <a:pt x="1051150" y="0"/>
                  </a:lnTo>
                  <a:close/>
                </a:path>
              </a:pathLst>
            </a:custGeom>
            <a:solidFill>
              <a:srgbClr val="90C22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060310" y="4903311"/>
              <a:ext cx="1083945" cy="1955164"/>
            </a:xfrm>
            <a:custGeom>
              <a:avLst/>
              <a:gdLst/>
              <a:ahLst/>
              <a:cxnLst/>
              <a:rect l="l" t="t" r="r" b="b"/>
              <a:pathLst>
                <a:path w="1083945" h="1955165">
                  <a:moveTo>
                    <a:pt x="1083689" y="0"/>
                  </a:moveTo>
                  <a:lnTo>
                    <a:pt x="0" y="1954685"/>
                  </a:lnTo>
                  <a:lnTo>
                    <a:pt x="1083689" y="1949646"/>
                  </a:lnTo>
                  <a:lnTo>
                    <a:pt x="1083689" y="0"/>
                  </a:lnTo>
                  <a:close/>
                </a:path>
              </a:pathLst>
            </a:custGeom>
            <a:solidFill>
              <a:srgbClr val="90C225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6034404" y="260731"/>
            <a:ext cx="2646680" cy="1631314"/>
          </a:xfrm>
          <a:custGeom>
            <a:avLst/>
            <a:gdLst/>
            <a:ahLst/>
            <a:cxnLst/>
            <a:rect l="l" t="t" r="r" b="b"/>
            <a:pathLst>
              <a:path w="2646679" h="1631314">
                <a:moveTo>
                  <a:pt x="0" y="1631188"/>
                </a:moveTo>
                <a:lnTo>
                  <a:pt x="2646426" y="1631188"/>
                </a:lnTo>
                <a:lnTo>
                  <a:pt x="2646426" y="0"/>
                </a:lnTo>
                <a:lnTo>
                  <a:pt x="0" y="0"/>
                </a:lnTo>
                <a:lnTo>
                  <a:pt x="0" y="163118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114415" y="289052"/>
            <a:ext cx="248983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Указывается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строго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в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соответствии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с 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текстом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документа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(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договор,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выписка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из </a:t>
            </a:r>
            <a:r>
              <a:rPr sz="1000" b="1" spc="-2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ЕГРН, свидетельство о регистрации </a:t>
            </a:r>
            <a:r>
              <a:rPr sz="1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права </a:t>
            </a:r>
            <a:r>
              <a:rPr sz="1000" b="1" spc="-2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собственности,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оперативного</a:t>
            </a:r>
            <a:r>
              <a:rPr sz="1000" b="1" spc="2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управления </a:t>
            </a:r>
            <a:r>
              <a:rPr sz="1000" b="1" spc="-2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т.д.</a:t>
            </a:r>
            <a:r>
              <a:rPr sz="1000" b="1" spc="-5" dirty="0">
                <a:latin typeface="Times New Roman"/>
                <a:cs typeface="Times New Roman"/>
              </a:rPr>
              <a:t>),</a:t>
            </a:r>
            <a:r>
              <a:rPr sz="1000" b="1" spc="3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подтверждающего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наличие</a:t>
            </a:r>
            <a:r>
              <a:rPr sz="1000" b="1" spc="2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у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14415" y="1051305"/>
            <a:ext cx="188912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928369" algn="l"/>
                <a:tab pos="1035050" algn="l"/>
                <a:tab pos="1443355" algn="l"/>
                <a:tab pos="1739264" algn="l"/>
              </a:tabLst>
            </a:pPr>
            <a:r>
              <a:rPr sz="1000" b="1" spc="-5" dirty="0">
                <a:latin typeface="Times New Roman"/>
                <a:cs typeface="Times New Roman"/>
              </a:rPr>
              <a:t>с</a:t>
            </a:r>
            <a:r>
              <a:rPr sz="1000" b="1" dirty="0">
                <a:latin typeface="Times New Roman"/>
                <a:cs typeface="Times New Roman"/>
              </a:rPr>
              <a:t>о</a:t>
            </a:r>
            <a:r>
              <a:rPr sz="1000" b="1" spc="-10" dirty="0">
                <a:latin typeface="Times New Roman"/>
                <a:cs typeface="Times New Roman"/>
              </a:rPr>
              <a:t>и</a:t>
            </a:r>
            <a:r>
              <a:rPr sz="1000" b="1" spc="-5" dirty="0">
                <a:latin typeface="Times New Roman"/>
                <a:cs typeface="Times New Roman"/>
              </a:rPr>
              <a:t>с</a:t>
            </a:r>
            <a:r>
              <a:rPr sz="1000" b="1" spc="-10" dirty="0">
                <a:latin typeface="Times New Roman"/>
                <a:cs typeface="Times New Roman"/>
              </a:rPr>
              <a:t>ка</a:t>
            </a:r>
            <a:r>
              <a:rPr sz="1000" b="1" spc="20" dirty="0">
                <a:latin typeface="Times New Roman"/>
                <a:cs typeface="Times New Roman"/>
              </a:rPr>
              <a:t>т</a:t>
            </a:r>
            <a:r>
              <a:rPr sz="1000" b="1" spc="-5" dirty="0">
                <a:latin typeface="Times New Roman"/>
                <a:cs typeface="Times New Roman"/>
              </a:rPr>
              <a:t>е</a:t>
            </a:r>
            <a:r>
              <a:rPr sz="1000" b="1" dirty="0">
                <a:latin typeface="Times New Roman"/>
                <a:cs typeface="Times New Roman"/>
              </a:rPr>
              <a:t>л</a:t>
            </a:r>
            <a:r>
              <a:rPr sz="1000" b="1" spc="-5" dirty="0">
                <a:latin typeface="Times New Roman"/>
                <a:cs typeface="Times New Roman"/>
              </a:rPr>
              <a:t>я</a:t>
            </a:r>
            <a:r>
              <a:rPr sz="1000" b="1" dirty="0">
                <a:latin typeface="Times New Roman"/>
                <a:cs typeface="Times New Roman"/>
              </a:rPr>
              <a:t>	</a:t>
            </a:r>
            <a:r>
              <a:rPr sz="1000" b="1" spc="-5" dirty="0">
                <a:latin typeface="Times New Roman"/>
                <a:cs typeface="Times New Roman"/>
              </a:rPr>
              <a:t>л</a:t>
            </a:r>
            <a:r>
              <a:rPr sz="1000" b="1" spc="-20" dirty="0">
                <a:latin typeface="Times New Roman"/>
                <a:cs typeface="Times New Roman"/>
              </a:rPr>
              <a:t>и</a:t>
            </a:r>
            <a:r>
              <a:rPr sz="1000" b="1" spc="-10" dirty="0">
                <a:latin typeface="Times New Roman"/>
                <a:cs typeface="Times New Roman"/>
              </a:rPr>
              <a:t>ц</a:t>
            </a:r>
            <a:r>
              <a:rPr sz="1000" b="1" spc="-5" dirty="0">
                <a:latin typeface="Times New Roman"/>
                <a:cs typeface="Times New Roman"/>
              </a:rPr>
              <a:t>е</a:t>
            </a:r>
            <a:r>
              <a:rPr sz="1000" b="1" spc="-10" dirty="0">
                <a:latin typeface="Times New Roman"/>
                <a:cs typeface="Times New Roman"/>
              </a:rPr>
              <a:t>нзи</a:t>
            </a:r>
            <a:r>
              <a:rPr sz="1000" b="1" spc="-5" dirty="0">
                <a:latin typeface="Times New Roman"/>
                <a:cs typeface="Times New Roman"/>
              </a:rPr>
              <a:t>и</a:t>
            </a:r>
            <a:r>
              <a:rPr sz="1000" b="1" dirty="0">
                <a:latin typeface="Times New Roman"/>
                <a:cs typeface="Times New Roman"/>
              </a:rPr>
              <a:t>	</a:t>
            </a:r>
            <a:r>
              <a:rPr sz="1000" b="1" spc="-5" dirty="0">
                <a:latin typeface="Times New Roman"/>
                <a:cs typeface="Times New Roman"/>
              </a:rPr>
              <a:t>на  собственности		или	</a:t>
            </a:r>
            <a:r>
              <a:rPr sz="1000" b="1" spc="-10" dirty="0">
                <a:latin typeface="Times New Roman"/>
                <a:cs typeface="Times New Roman"/>
              </a:rPr>
              <a:t>ином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31860" y="1051305"/>
            <a:ext cx="5715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4629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п</a:t>
            </a:r>
            <a:r>
              <a:rPr sz="1000" b="1" spc="-20" dirty="0">
                <a:latin typeface="Times New Roman"/>
                <a:cs typeface="Times New Roman"/>
              </a:rPr>
              <a:t>р</a:t>
            </a:r>
            <a:r>
              <a:rPr sz="1000" b="1" dirty="0">
                <a:latin typeface="Times New Roman"/>
                <a:cs typeface="Times New Roman"/>
              </a:rPr>
              <a:t>а</a:t>
            </a:r>
            <a:r>
              <a:rPr sz="1000" b="1" spc="-5" dirty="0">
                <a:latin typeface="Times New Roman"/>
                <a:cs typeface="Times New Roman"/>
              </a:rPr>
              <a:t>ве  </a:t>
            </a:r>
            <a:r>
              <a:rPr sz="1000" b="1" spc="-10" dirty="0">
                <a:latin typeface="Times New Roman"/>
                <a:cs typeface="Times New Roman"/>
              </a:rPr>
              <a:t>з</a:t>
            </a:r>
            <a:r>
              <a:rPr sz="1000" b="1" dirty="0">
                <a:latin typeface="Times New Roman"/>
                <a:cs typeface="Times New Roman"/>
              </a:rPr>
              <a:t>а</a:t>
            </a:r>
            <a:r>
              <a:rPr sz="1000" b="1" spc="-10" dirty="0">
                <a:latin typeface="Times New Roman"/>
                <a:cs typeface="Times New Roman"/>
              </a:rPr>
              <a:t>к</a:t>
            </a:r>
            <a:r>
              <a:rPr sz="1000" b="1" dirty="0">
                <a:latin typeface="Times New Roman"/>
                <a:cs typeface="Times New Roman"/>
              </a:rPr>
              <a:t>о</a:t>
            </a:r>
            <a:r>
              <a:rPr sz="1000" b="1" spc="-10" dirty="0">
                <a:latin typeface="Times New Roman"/>
                <a:cs typeface="Times New Roman"/>
              </a:rPr>
              <a:t>н</a:t>
            </a:r>
            <a:r>
              <a:rPr sz="1000" b="1" spc="-15" dirty="0">
                <a:latin typeface="Times New Roman"/>
                <a:cs typeface="Times New Roman"/>
              </a:rPr>
              <a:t>н</a:t>
            </a:r>
            <a:r>
              <a:rPr sz="1000" b="1" dirty="0">
                <a:latin typeface="Times New Roman"/>
                <a:cs typeface="Times New Roman"/>
              </a:rPr>
              <a:t>о</a:t>
            </a:r>
            <a:r>
              <a:rPr sz="1000" b="1" spc="-5" dirty="0">
                <a:latin typeface="Times New Roman"/>
                <a:cs typeface="Times New Roman"/>
              </a:rPr>
              <a:t>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14415" y="1356105"/>
            <a:ext cx="2487295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основании зданий, строений, сооружений, 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помещений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(с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учетом</a:t>
            </a:r>
            <a:r>
              <a:rPr sz="1000" b="1" spc="-5" dirty="0">
                <a:latin typeface="Times New Roman"/>
                <a:cs typeface="Times New Roman"/>
              </a:rPr>
              <a:t> пунктуации, </a:t>
            </a:r>
            <a:r>
              <a:rPr sz="1000" b="1" spc="-23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орфографии</a:t>
            </a:r>
            <a:r>
              <a:rPr sz="1000" b="1" spc="-2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и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регистра)..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5247132" y="576072"/>
            <a:ext cx="3438525" cy="1990725"/>
            <a:chOff x="5247132" y="576072"/>
            <a:chExt cx="3438525" cy="1990725"/>
          </a:xfrm>
        </p:grpSpPr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47132" y="576072"/>
              <a:ext cx="845819" cy="233172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5364099" y="628904"/>
              <a:ext cx="688975" cy="76200"/>
            </a:xfrm>
            <a:custGeom>
              <a:avLst/>
              <a:gdLst/>
              <a:ahLst/>
              <a:cxnLst/>
              <a:rect l="l" t="t" r="r" b="b"/>
              <a:pathLst>
                <a:path w="688975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50800"/>
                  </a:lnTo>
                  <a:lnTo>
                    <a:pt x="56514" y="50800"/>
                  </a:lnTo>
                  <a:lnTo>
                    <a:pt x="50800" y="45212"/>
                  </a:lnTo>
                  <a:lnTo>
                    <a:pt x="50800" y="31115"/>
                  </a:lnTo>
                  <a:lnTo>
                    <a:pt x="56514" y="25400"/>
                  </a:lnTo>
                  <a:lnTo>
                    <a:pt x="76200" y="25400"/>
                  </a:lnTo>
                  <a:lnTo>
                    <a:pt x="76200" y="0"/>
                  </a:lnTo>
                  <a:close/>
                </a:path>
                <a:path w="688975" h="76200">
                  <a:moveTo>
                    <a:pt x="76200" y="25400"/>
                  </a:moveTo>
                  <a:lnTo>
                    <a:pt x="56514" y="25400"/>
                  </a:lnTo>
                  <a:lnTo>
                    <a:pt x="50800" y="31115"/>
                  </a:lnTo>
                  <a:lnTo>
                    <a:pt x="50800" y="45212"/>
                  </a:lnTo>
                  <a:lnTo>
                    <a:pt x="56514" y="50800"/>
                  </a:lnTo>
                  <a:lnTo>
                    <a:pt x="76200" y="50800"/>
                  </a:lnTo>
                  <a:lnTo>
                    <a:pt x="76200" y="25400"/>
                  </a:lnTo>
                  <a:close/>
                </a:path>
                <a:path w="688975" h="76200">
                  <a:moveTo>
                    <a:pt x="683260" y="25400"/>
                  </a:moveTo>
                  <a:lnTo>
                    <a:pt x="76200" y="25400"/>
                  </a:lnTo>
                  <a:lnTo>
                    <a:pt x="76200" y="50800"/>
                  </a:lnTo>
                  <a:lnTo>
                    <a:pt x="683260" y="50800"/>
                  </a:lnTo>
                  <a:lnTo>
                    <a:pt x="688975" y="45212"/>
                  </a:lnTo>
                  <a:lnTo>
                    <a:pt x="688975" y="31115"/>
                  </a:lnTo>
                  <a:lnTo>
                    <a:pt x="683260" y="25400"/>
                  </a:lnTo>
                  <a:close/>
                </a:path>
              </a:pathLst>
            </a:custGeom>
            <a:solidFill>
              <a:srgbClr val="539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34405" y="2007717"/>
              <a:ext cx="2646680" cy="554355"/>
            </a:xfrm>
            <a:custGeom>
              <a:avLst/>
              <a:gdLst/>
              <a:ahLst/>
              <a:cxnLst/>
              <a:rect l="l" t="t" r="r" b="b"/>
              <a:pathLst>
                <a:path w="2646679" h="554355">
                  <a:moveTo>
                    <a:pt x="0" y="553999"/>
                  </a:moveTo>
                  <a:lnTo>
                    <a:pt x="2646426" y="553999"/>
                  </a:lnTo>
                  <a:lnTo>
                    <a:pt x="2646426" y="0"/>
                  </a:lnTo>
                  <a:lnTo>
                    <a:pt x="0" y="0"/>
                  </a:lnTo>
                  <a:lnTo>
                    <a:pt x="0" y="55399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114415" y="2189225"/>
            <a:ext cx="16268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79475" algn="l"/>
              </a:tabLst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адреса	электронной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14415" y="2036825"/>
            <a:ext cx="24898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Указывается</a:t>
            </a:r>
            <a:r>
              <a:rPr sz="1000" b="1" spc="710" dirty="0">
                <a:latin typeface="Times New Roman"/>
                <a:cs typeface="Times New Roman"/>
              </a:rPr>
              <a:t> </a:t>
            </a:r>
            <a:r>
              <a:rPr sz="10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актуальные</a:t>
            </a:r>
            <a:r>
              <a:rPr sz="1000" b="1" spc="7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телефоны</a:t>
            </a:r>
            <a:r>
              <a:rPr sz="1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000" b="1" spc="2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почты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14415" y="2340101"/>
            <a:ext cx="23971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ОРГАНИЗАЦИИ</a:t>
            </a:r>
            <a:r>
              <a:rPr sz="10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(соискателя</a:t>
            </a:r>
            <a:r>
              <a:rPr sz="1000" b="1" spc="-3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лицензии).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959096" y="1466088"/>
            <a:ext cx="3726815" cy="2382520"/>
            <a:chOff x="4959096" y="1466088"/>
            <a:chExt cx="3726815" cy="2382520"/>
          </a:xfrm>
        </p:grpSpPr>
        <p:pic>
          <p:nvPicPr>
            <p:cNvPr id="30" name="object 3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59096" y="1466088"/>
              <a:ext cx="1127760" cy="745236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076063" y="1556766"/>
              <a:ext cx="972819" cy="590550"/>
            </a:xfrm>
            <a:custGeom>
              <a:avLst/>
              <a:gdLst/>
              <a:ahLst/>
              <a:cxnLst/>
              <a:rect l="l" t="t" r="r" b="b"/>
              <a:pathLst>
                <a:path w="972820" h="590550">
                  <a:moveTo>
                    <a:pt x="71862" y="28396"/>
                  </a:moveTo>
                  <a:lnTo>
                    <a:pt x="58799" y="50125"/>
                  </a:lnTo>
                  <a:lnTo>
                    <a:pt x="957834" y="590550"/>
                  </a:lnTo>
                  <a:lnTo>
                    <a:pt x="965708" y="588645"/>
                  </a:lnTo>
                  <a:lnTo>
                    <a:pt x="969263" y="582676"/>
                  </a:lnTo>
                  <a:lnTo>
                    <a:pt x="972820" y="576580"/>
                  </a:lnTo>
                  <a:lnTo>
                    <a:pt x="970914" y="568833"/>
                  </a:lnTo>
                  <a:lnTo>
                    <a:pt x="964946" y="565150"/>
                  </a:lnTo>
                  <a:lnTo>
                    <a:pt x="71862" y="28396"/>
                  </a:lnTo>
                  <a:close/>
                </a:path>
                <a:path w="972820" h="590550">
                  <a:moveTo>
                    <a:pt x="0" y="0"/>
                  </a:moveTo>
                  <a:lnTo>
                    <a:pt x="45720" y="71882"/>
                  </a:lnTo>
                  <a:lnTo>
                    <a:pt x="58799" y="50125"/>
                  </a:lnTo>
                  <a:lnTo>
                    <a:pt x="41910" y="40005"/>
                  </a:lnTo>
                  <a:lnTo>
                    <a:pt x="39877" y="32258"/>
                  </a:lnTo>
                  <a:lnTo>
                    <a:pt x="43561" y="26162"/>
                  </a:lnTo>
                  <a:lnTo>
                    <a:pt x="47116" y="20193"/>
                  </a:lnTo>
                  <a:lnTo>
                    <a:pt x="54990" y="18287"/>
                  </a:lnTo>
                  <a:lnTo>
                    <a:pt x="77938" y="18287"/>
                  </a:lnTo>
                  <a:lnTo>
                    <a:pt x="84962" y="6604"/>
                  </a:lnTo>
                  <a:lnTo>
                    <a:pt x="0" y="0"/>
                  </a:lnTo>
                  <a:close/>
                </a:path>
                <a:path w="972820" h="590550">
                  <a:moveTo>
                    <a:pt x="54990" y="18287"/>
                  </a:moveTo>
                  <a:lnTo>
                    <a:pt x="47116" y="20193"/>
                  </a:lnTo>
                  <a:lnTo>
                    <a:pt x="43561" y="26162"/>
                  </a:lnTo>
                  <a:lnTo>
                    <a:pt x="39877" y="32258"/>
                  </a:lnTo>
                  <a:lnTo>
                    <a:pt x="41910" y="40005"/>
                  </a:lnTo>
                  <a:lnTo>
                    <a:pt x="58799" y="50125"/>
                  </a:lnTo>
                  <a:lnTo>
                    <a:pt x="71862" y="28396"/>
                  </a:lnTo>
                  <a:lnTo>
                    <a:pt x="54990" y="18287"/>
                  </a:lnTo>
                  <a:close/>
                </a:path>
                <a:path w="972820" h="590550">
                  <a:moveTo>
                    <a:pt x="77938" y="18287"/>
                  </a:moveTo>
                  <a:lnTo>
                    <a:pt x="54990" y="18287"/>
                  </a:lnTo>
                  <a:lnTo>
                    <a:pt x="71862" y="28396"/>
                  </a:lnTo>
                  <a:lnTo>
                    <a:pt x="77938" y="18287"/>
                  </a:lnTo>
                  <a:close/>
                </a:path>
              </a:pathLst>
            </a:custGeom>
            <a:solidFill>
              <a:srgbClr val="539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034405" y="2674226"/>
              <a:ext cx="2646680" cy="1169670"/>
            </a:xfrm>
            <a:custGeom>
              <a:avLst/>
              <a:gdLst/>
              <a:ahLst/>
              <a:cxnLst/>
              <a:rect l="l" t="t" r="r" b="b"/>
              <a:pathLst>
                <a:path w="2646679" h="1169670">
                  <a:moveTo>
                    <a:pt x="0" y="1169555"/>
                  </a:moveTo>
                  <a:lnTo>
                    <a:pt x="2646426" y="1169555"/>
                  </a:lnTo>
                  <a:lnTo>
                    <a:pt x="2646426" y="0"/>
                  </a:lnTo>
                  <a:lnTo>
                    <a:pt x="0" y="0"/>
                  </a:lnTo>
                  <a:lnTo>
                    <a:pt x="0" y="116955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6114415" y="2703322"/>
            <a:ext cx="24892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419100" algn="l"/>
                <a:tab pos="562610" algn="l"/>
                <a:tab pos="1082040" algn="l"/>
                <a:tab pos="1749425" algn="l"/>
              </a:tabLst>
            </a:pPr>
            <a:r>
              <a:rPr sz="1000" b="1" spc="-5" dirty="0">
                <a:latin typeface="Times New Roman"/>
                <a:cs typeface="Times New Roman"/>
              </a:rPr>
              <a:t>П</a:t>
            </a:r>
            <a:r>
              <a:rPr sz="1000" b="1" spc="-10" dirty="0">
                <a:latin typeface="Times New Roman"/>
                <a:cs typeface="Times New Roman"/>
              </a:rPr>
              <a:t>р</a:t>
            </a:r>
            <a:r>
              <a:rPr sz="1000" b="1" spc="-5" dirty="0">
                <a:latin typeface="Times New Roman"/>
                <a:cs typeface="Times New Roman"/>
              </a:rPr>
              <a:t>и</a:t>
            </a:r>
            <a:r>
              <a:rPr sz="1000" b="1" dirty="0">
                <a:latin typeface="Times New Roman"/>
                <a:cs typeface="Times New Roman"/>
              </a:rPr>
              <a:t>	</a:t>
            </a:r>
            <a:r>
              <a:rPr sz="1000" b="1" spc="-10" dirty="0">
                <a:latin typeface="Times New Roman"/>
                <a:cs typeface="Times New Roman"/>
              </a:rPr>
              <a:t>н</a:t>
            </a:r>
            <a:r>
              <a:rPr sz="1000" b="1" dirty="0">
                <a:latin typeface="Times New Roman"/>
                <a:cs typeface="Times New Roman"/>
              </a:rPr>
              <a:t>а</a:t>
            </a:r>
            <a:r>
              <a:rPr sz="1000" b="1" spc="-5" dirty="0">
                <a:latin typeface="Times New Roman"/>
                <a:cs typeface="Times New Roman"/>
              </a:rPr>
              <a:t>л</a:t>
            </a:r>
            <a:r>
              <a:rPr sz="1000" b="1" spc="-10" dirty="0">
                <a:latin typeface="Times New Roman"/>
                <a:cs typeface="Times New Roman"/>
              </a:rPr>
              <a:t>и</a:t>
            </a:r>
            <a:r>
              <a:rPr sz="1000" b="1" spc="-5" dirty="0">
                <a:latin typeface="Times New Roman"/>
                <a:cs typeface="Times New Roman"/>
              </a:rPr>
              <a:t>ч</a:t>
            </a:r>
            <a:r>
              <a:rPr sz="1000" b="1" spc="-20" dirty="0">
                <a:latin typeface="Times New Roman"/>
                <a:cs typeface="Times New Roman"/>
              </a:rPr>
              <a:t>и</a:t>
            </a:r>
            <a:r>
              <a:rPr sz="1000" b="1" spc="-5" dirty="0">
                <a:latin typeface="Times New Roman"/>
                <a:cs typeface="Times New Roman"/>
              </a:rPr>
              <a:t>и</a:t>
            </a:r>
            <a:r>
              <a:rPr sz="1000" b="1" dirty="0">
                <a:latin typeface="Times New Roman"/>
                <a:cs typeface="Times New Roman"/>
              </a:rPr>
              <a:t>	</a:t>
            </a:r>
            <a:r>
              <a:rPr sz="1000" b="1" spc="-10" dirty="0">
                <a:latin typeface="Times New Roman"/>
                <a:cs typeface="Times New Roman"/>
              </a:rPr>
              <a:t>фи</a:t>
            </a:r>
            <a:r>
              <a:rPr sz="1000" b="1" dirty="0">
                <a:latin typeface="Times New Roman"/>
                <a:cs typeface="Times New Roman"/>
              </a:rPr>
              <a:t>л</a:t>
            </a:r>
            <a:r>
              <a:rPr sz="1000" b="1" spc="-10" dirty="0">
                <a:latin typeface="Times New Roman"/>
                <a:cs typeface="Times New Roman"/>
              </a:rPr>
              <a:t>и</a:t>
            </a:r>
            <a:r>
              <a:rPr sz="1000" b="1" dirty="0">
                <a:latin typeface="Times New Roman"/>
                <a:cs typeface="Times New Roman"/>
              </a:rPr>
              <a:t>а</a:t>
            </a:r>
            <a:r>
              <a:rPr sz="1000" b="1" spc="-15" dirty="0">
                <a:latin typeface="Times New Roman"/>
                <a:cs typeface="Times New Roman"/>
              </a:rPr>
              <a:t>л</a:t>
            </a:r>
            <a:r>
              <a:rPr sz="1000" b="1" spc="-5" dirty="0">
                <a:latin typeface="Times New Roman"/>
                <a:cs typeface="Times New Roman"/>
              </a:rPr>
              <a:t>а</a:t>
            </a:r>
            <a:r>
              <a:rPr sz="1000" b="1" dirty="0">
                <a:latin typeface="Times New Roman"/>
                <a:cs typeface="Times New Roman"/>
              </a:rPr>
              <a:t>	у</a:t>
            </a:r>
            <a:r>
              <a:rPr sz="1000" b="1" spc="-10" dirty="0">
                <a:latin typeface="Times New Roman"/>
                <a:cs typeface="Times New Roman"/>
              </a:rPr>
              <a:t>к</a:t>
            </a:r>
            <a:r>
              <a:rPr sz="1000" b="1" dirty="0">
                <a:latin typeface="Times New Roman"/>
                <a:cs typeface="Times New Roman"/>
              </a:rPr>
              <a:t>а</a:t>
            </a:r>
            <a:r>
              <a:rPr sz="1000" b="1" spc="-10" dirty="0">
                <a:latin typeface="Times New Roman"/>
                <a:cs typeface="Times New Roman"/>
              </a:rPr>
              <a:t>з</a:t>
            </a:r>
            <a:r>
              <a:rPr sz="1000" b="1" spc="-5" dirty="0">
                <a:latin typeface="Times New Roman"/>
                <a:cs typeface="Times New Roman"/>
              </a:rPr>
              <a:t>ы</a:t>
            </a:r>
            <a:r>
              <a:rPr sz="1000" b="1" spc="-15" dirty="0">
                <a:latin typeface="Times New Roman"/>
                <a:cs typeface="Times New Roman"/>
              </a:rPr>
              <a:t>в</a:t>
            </a:r>
            <a:r>
              <a:rPr sz="1000" b="1" dirty="0">
                <a:latin typeface="Times New Roman"/>
                <a:cs typeface="Times New Roman"/>
              </a:rPr>
              <a:t>а</a:t>
            </a:r>
            <a:r>
              <a:rPr sz="1000" b="1" spc="-15" dirty="0">
                <a:latin typeface="Times New Roman"/>
                <a:cs typeface="Times New Roman"/>
              </a:rPr>
              <a:t>е</a:t>
            </a:r>
            <a:r>
              <a:rPr sz="1000" b="1" spc="20" dirty="0">
                <a:latin typeface="Times New Roman"/>
                <a:cs typeface="Times New Roman"/>
              </a:rPr>
              <a:t>т</a:t>
            </a:r>
            <a:r>
              <a:rPr sz="1000" b="1" spc="-5" dirty="0">
                <a:latin typeface="Times New Roman"/>
                <a:cs typeface="Times New Roman"/>
              </a:rPr>
              <a:t>ся  строго		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08418" y="2855722"/>
            <a:ext cx="791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соответствии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005955" y="3008122"/>
            <a:ext cx="7670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9079" algn="l"/>
              </a:tabLst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о	</a:t>
            </a:r>
            <a:r>
              <a:rPr sz="1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фи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иа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ле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848727" y="2855722"/>
            <a:ext cx="7550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250" marR="5080" indent="-82550">
              <a:lnSpc>
                <a:spcPct val="100000"/>
              </a:lnSpc>
              <a:spcBef>
                <a:spcPts val="95"/>
              </a:spcBef>
              <a:tabLst>
                <a:tab pos="244475" algn="l"/>
              </a:tabLst>
            </a:pPr>
            <a:r>
              <a:rPr sz="1000" b="1" spc="-5" dirty="0">
                <a:latin typeface="Times New Roman"/>
                <a:cs typeface="Times New Roman"/>
              </a:rPr>
              <a:t>с		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0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м,  с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ка</a:t>
            </a:r>
            <a:r>
              <a:rPr sz="10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961758" y="3160598"/>
            <a:ext cx="4413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гр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ф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ой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47558" y="3160598"/>
            <a:ext cx="9544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«Наименовании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14415" y="3008122"/>
            <a:ext cx="73279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ен</a:t>
            </a:r>
            <a:r>
              <a:rPr sz="1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ем  лицензии, 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филиала»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853555" y="3313303"/>
            <a:ext cx="17481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0040" algn="l"/>
                <a:tab pos="989330" algn="l"/>
                <a:tab pos="1283335" algn="l"/>
              </a:tabLst>
            </a:pPr>
            <a:r>
              <a:rPr sz="1000" b="1" spc="-5" dirty="0">
                <a:latin typeface="Times New Roman"/>
                <a:cs typeface="Times New Roman"/>
              </a:rPr>
              <a:t>по	</a:t>
            </a:r>
            <a:r>
              <a:rPr sz="1000" b="1" spc="-15" dirty="0">
                <a:latin typeface="Times New Roman"/>
                <a:cs typeface="Times New Roman"/>
              </a:rPr>
              <a:t>в</a:t>
            </a:r>
            <a:r>
              <a:rPr sz="1000" b="1" spc="-5" dirty="0">
                <a:latin typeface="Times New Roman"/>
                <a:cs typeface="Times New Roman"/>
              </a:rPr>
              <a:t>ып</a:t>
            </a:r>
            <a:r>
              <a:rPr sz="1000" b="1" spc="-10" dirty="0">
                <a:latin typeface="Times New Roman"/>
                <a:cs typeface="Times New Roman"/>
              </a:rPr>
              <a:t>и</a:t>
            </a:r>
            <a:r>
              <a:rPr sz="1000" b="1" spc="-5" dirty="0">
                <a:latin typeface="Times New Roman"/>
                <a:cs typeface="Times New Roman"/>
              </a:rPr>
              <a:t>с</a:t>
            </a:r>
            <a:r>
              <a:rPr sz="1000" b="1" spc="-10" dirty="0">
                <a:latin typeface="Times New Roman"/>
                <a:cs typeface="Times New Roman"/>
              </a:rPr>
              <a:t>к</a:t>
            </a:r>
            <a:r>
              <a:rPr sz="1000" b="1" spc="-5" dirty="0">
                <a:latin typeface="Times New Roman"/>
                <a:cs typeface="Times New Roman"/>
              </a:rPr>
              <a:t>е</a:t>
            </a:r>
            <a:r>
              <a:rPr sz="1000" b="1" dirty="0">
                <a:latin typeface="Times New Roman"/>
                <a:cs typeface="Times New Roman"/>
              </a:rPr>
              <a:t>	</a:t>
            </a:r>
            <a:r>
              <a:rPr sz="1000" b="1" spc="-5" dirty="0">
                <a:latin typeface="Times New Roman"/>
                <a:cs typeface="Times New Roman"/>
              </a:rPr>
              <a:t>из</a:t>
            </a:r>
            <a:r>
              <a:rPr sz="1000" b="1" dirty="0">
                <a:latin typeface="Times New Roman"/>
                <a:cs typeface="Times New Roman"/>
              </a:rPr>
              <a:t>	</a:t>
            </a:r>
            <a:r>
              <a:rPr sz="1000" b="1" spc="-5" dirty="0">
                <a:latin typeface="Times New Roman"/>
                <a:cs typeface="Times New Roman"/>
              </a:rPr>
              <a:t>еди</a:t>
            </a:r>
            <a:r>
              <a:rPr sz="1000" b="1" spc="-10" dirty="0">
                <a:latin typeface="Times New Roman"/>
                <a:cs typeface="Times New Roman"/>
              </a:rPr>
              <a:t>н</a:t>
            </a:r>
            <a:r>
              <a:rPr sz="1000" b="1" dirty="0">
                <a:latin typeface="Times New Roman"/>
                <a:cs typeface="Times New Roman"/>
              </a:rPr>
              <a:t>о</a:t>
            </a:r>
            <a:r>
              <a:rPr sz="1000" b="1" spc="-5" dirty="0">
                <a:latin typeface="Times New Roman"/>
                <a:cs typeface="Times New Roman"/>
              </a:rPr>
              <a:t>го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14415" y="3465703"/>
            <a:ext cx="2487295" cy="32829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140"/>
              </a:spcBef>
            </a:pPr>
            <a:r>
              <a:rPr sz="1000" b="1" spc="-5" dirty="0">
                <a:latin typeface="Times New Roman"/>
                <a:cs typeface="Times New Roman"/>
              </a:rPr>
              <a:t>государственного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реестра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юридических </a:t>
            </a:r>
            <a:r>
              <a:rPr sz="1000" b="1" spc="-23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лиц.</a:t>
            </a:r>
            <a:endParaRPr sz="1000" dirty="0">
              <a:latin typeface="Times New Roman"/>
              <a:cs typeface="Times New Roman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1052130" y="2036825"/>
            <a:ext cx="5272469" cy="1327657"/>
            <a:chOff x="1524000" y="2008378"/>
            <a:chExt cx="4562854" cy="1327657"/>
          </a:xfrm>
        </p:grpSpPr>
        <p:sp>
          <p:nvSpPr>
            <p:cNvPr id="49" name="object 49"/>
            <p:cNvSpPr/>
            <p:nvPr/>
          </p:nvSpPr>
          <p:spPr>
            <a:xfrm>
              <a:off x="1524000" y="2008378"/>
              <a:ext cx="516255" cy="288290"/>
            </a:xfrm>
            <a:custGeom>
              <a:avLst/>
              <a:gdLst/>
              <a:ahLst/>
              <a:cxnLst/>
              <a:rect l="l" t="t" r="r" b="b"/>
              <a:pathLst>
                <a:path w="516254" h="288289">
                  <a:moveTo>
                    <a:pt x="0" y="144017"/>
                  </a:moveTo>
                  <a:lnTo>
                    <a:pt x="26207" y="80643"/>
                  </a:lnTo>
                  <a:lnTo>
                    <a:pt x="56643" y="53904"/>
                  </a:lnTo>
                  <a:lnTo>
                    <a:pt x="96570" y="31610"/>
                  </a:lnTo>
                  <a:lnTo>
                    <a:pt x="144439" y="14622"/>
                  </a:lnTo>
                  <a:lnTo>
                    <a:pt x="198702" y="3798"/>
                  </a:lnTo>
                  <a:lnTo>
                    <a:pt x="257810" y="0"/>
                  </a:lnTo>
                  <a:lnTo>
                    <a:pt x="316964" y="3798"/>
                  </a:lnTo>
                  <a:lnTo>
                    <a:pt x="371261" y="14622"/>
                  </a:lnTo>
                  <a:lnTo>
                    <a:pt x="419152" y="31610"/>
                  </a:lnTo>
                  <a:lnTo>
                    <a:pt x="459093" y="53904"/>
                  </a:lnTo>
                  <a:lnTo>
                    <a:pt x="489536" y="80643"/>
                  </a:lnTo>
                  <a:lnTo>
                    <a:pt x="515746" y="144017"/>
                  </a:lnTo>
                  <a:lnTo>
                    <a:pt x="508936" y="177028"/>
                  </a:lnTo>
                  <a:lnTo>
                    <a:pt x="459093" y="234078"/>
                  </a:lnTo>
                  <a:lnTo>
                    <a:pt x="419152" y="256385"/>
                  </a:lnTo>
                  <a:lnTo>
                    <a:pt x="371261" y="273391"/>
                  </a:lnTo>
                  <a:lnTo>
                    <a:pt x="316964" y="284230"/>
                  </a:lnTo>
                  <a:lnTo>
                    <a:pt x="257810" y="288036"/>
                  </a:lnTo>
                  <a:lnTo>
                    <a:pt x="198702" y="284230"/>
                  </a:lnTo>
                  <a:lnTo>
                    <a:pt x="144439" y="273391"/>
                  </a:lnTo>
                  <a:lnTo>
                    <a:pt x="96570" y="256385"/>
                  </a:lnTo>
                  <a:lnTo>
                    <a:pt x="56643" y="234078"/>
                  </a:lnTo>
                  <a:lnTo>
                    <a:pt x="26207" y="207337"/>
                  </a:lnTo>
                  <a:lnTo>
                    <a:pt x="0" y="144017"/>
                  </a:lnTo>
                  <a:close/>
                </a:path>
              </a:pathLst>
            </a:custGeom>
            <a:ln w="19050">
              <a:solidFill>
                <a:srgbClr val="3E78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03447" y="2243327"/>
              <a:ext cx="2883407" cy="1092708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2043954" y="2101258"/>
              <a:ext cx="3761612" cy="975360"/>
            </a:xfrm>
            <a:custGeom>
              <a:avLst/>
              <a:gdLst/>
              <a:ahLst/>
              <a:cxnLst/>
              <a:rect l="l" t="t" r="r" b="b"/>
              <a:pathLst>
                <a:path w="2727960" h="975360">
                  <a:moveTo>
                    <a:pt x="2427732" y="38100"/>
                  </a:moveTo>
                  <a:lnTo>
                    <a:pt x="2427732" y="969391"/>
                  </a:lnTo>
                  <a:lnTo>
                    <a:pt x="2433447" y="975106"/>
                  </a:lnTo>
                  <a:lnTo>
                    <a:pt x="2721864" y="975106"/>
                  </a:lnTo>
                  <a:lnTo>
                    <a:pt x="2727452" y="969391"/>
                  </a:lnTo>
                  <a:lnTo>
                    <a:pt x="2727452" y="962406"/>
                  </a:lnTo>
                  <a:lnTo>
                    <a:pt x="2453132" y="962406"/>
                  </a:lnTo>
                  <a:lnTo>
                    <a:pt x="2440432" y="949706"/>
                  </a:lnTo>
                  <a:lnTo>
                    <a:pt x="2453132" y="949706"/>
                  </a:lnTo>
                  <a:lnTo>
                    <a:pt x="2453132" y="50800"/>
                  </a:lnTo>
                  <a:lnTo>
                    <a:pt x="2440432" y="50800"/>
                  </a:lnTo>
                  <a:lnTo>
                    <a:pt x="2427732" y="38100"/>
                  </a:lnTo>
                  <a:close/>
                </a:path>
                <a:path w="2727960" h="975360">
                  <a:moveTo>
                    <a:pt x="2453132" y="949706"/>
                  </a:moveTo>
                  <a:lnTo>
                    <a:pt x="2440432" y="949706"/>
                  </a:lnTo>
                  <a:lnTo>
                    <a:pt x="2453132" y="962406"/>
                  </a:lnTo>
                  <a:lnTo>
                    <a:pt x="2453132" y="949706"/>
                  </a:lnTo>
                  <a:close/>
                </a:path>
                <a:path w="2727960" h="975360">
                  <a:moveTo>
                    <a:pt x="2721864" y="949706"/>
                  </a:moveTo>
                  <a:lnTo>
                    <a:pt x="2453132" y="949706"/>
                  </a:lnTo>
                  <a:lnTo>
                    <a:pt x="2453132" y="962406"/>
                  </a:lnTo>
                  <a:lnTo>
                    <a:pt x="2727452" y="962406"/>
                  </a:lnTo>
                  <a:lnTo>
                    <a:pt x="2727452" y="955421"/>
                  </a:lnTo>
                  <a:lnTo>
                    <a:pt x="2721864" y="949706"/>
                  </a:lnTo>
                  <a:close/>
                </a:path>
                <a:path w="2727960" h="97536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50800"/>
                  </a:lnTo>
                  <a:lnTo>
                    <a:pt x="56514" y="50800"/>
                  </a:lnTo>
                  <a:lnTo>
                    <a:pt x="50800" y="45085"/>
                  </a:lnTo>
                  <a:lnTo>
                    <a:pt x="50800" y="31115"/>
                  </a:lnTo>
                  <a:lnTo>
                    <a:pt x="56514" y="25400"/>
                  </a:lnTo>
                  <a:lnTo>
                    <a:pt x="76200" y="25400"/>
                  </a:lnTo>
                  <a:lnTo>
                    <a:pt x="76200" y="0"/>
                  </a:lnTo>
                  <a:close/>
                </a:path>
                <a:path w="2727960" h="975360">
                  <a:moveTo>
                    <a:pt x="76200" y="25400"/>
                  </a:moveTo>
                  <a:lnTo>
                    <a:pt x="56514" y="25400"/>
                  </a:lnTo>
                  <a:lnTo>
                    <a:pt x="50800" y="31115"/>
                  </a:lnTo>
                  <a:lnTo>
                    <a:pt x="50800" y="45085"/>
                  </a:lnTo>
                  <a:lnTo>
                    <a:pt x="56514" y="50800"/>
                  </a:lnTo>
                  <a:lnTo>
                    <a:pt x="76200" y="50800"/>
                  </a:lnTo>
                  <a:lnTo>
                    <a:pt x="76200" y="25400"/>
                  </a:lnTo>
                  <a:close/>
                </a:path>
                <a:path w="2727960" h="975360">
                  <a:moveTo>
                    <a:pt x="2447417" y="25400"/>
                  </a:moveTo>
                  <a:lnTo>
                    <a:pt x="76200" y="25400"/>
                  </a:lnTo>
                  <a:lnTo>
                    <a:pt x="76200" y="50800"/>
                  </a:lnTo>
                  <a:lnTo>
                    <a:pt x="2427732" y="50800"/>
                  </a:lnTo>
                  <a:lnTo>
                    <a:pt x="2427732" y="38100"/>
                  </a:lnTo>
                  <a:lnTo>
                    <a:pt x="2453132" y="38100"/>
                  </a:lnTo>
                  <a:lnTo>
                    <a:pt x="2453132" y="31115"/>
                  </a:lnTo>
                  <a:lnTo>
                    <a:pt x="2447417" y="25400"/>
                  </a:lnTo>
                  <a:close/>
                </a:path>
                <a:path w="2727960" h="975360">
                  <a:moveTo>
                    <a:pt x="2453132" y="38100"/>
                  </a:moveTo>
                  <a:lnTo>
                    <a:pt x="2427732" y="38100"/>
                  </a:lnTo>
                  <a:lnTo>
                    <a:pt x="2440432" y="50800"/>
                  </a:lnTo>
                  <a:lnTo>
                    <a:pt x="2453132" y="50800"/>
                  </a:lnTo>
                  <a:lnTo>
                    <a:pt x="2453132" y="38100"/>
                  </a:lnTo>
                  <a:close/>
                </a:path>
              </a:pathLst>
            </a:custGeom>
            <a:solidFill>
              <a:srgbClr val="539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533400"/>
            <a:ext cx="634555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5080" indent="-762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0000"/>
                </a:solidFill>
              </a:rPr>
              <a:t>Лицензионные</a:t>
            </a:r>
            <a:r>
              <a:rPr sz="1800" spc="20" dirty="0">
                <a:solidFill>
                  <a:srgbClr val="000000"/>
                </a:solidFill>
              </a:rPr>
              <a:t> </a:t>
            </a:r>
            <a:r>
              <a:rPr sz="1800" spc="-15" dirty="0">
                <a:solidFill>
                  <a:srgbClr val="000000"/>
                </a:solidFill>
              </a:rPr>
              <a:t>требования,</a:t>
            </a:r>
            <a:r>
              <a:rPr sz="1800" spc="20" dirty="0">
                <a:solidFill>
                  <a:srgbClr val="000000"/>
                </a:solidFill>
              </a:rPr>
              <a:t> </a:t>
            </a:r>
            <a:r>
              <a:rPr sz="1800" spc="-10" dirty="0">
                <a:solidFill>
                  <a:srgbClr val="000000"/>
                </a:solidFill>
              </a:rPr>
              <a:t>предъявляемые</a:t>
            </a:r>
            <a:r>
              <a:rPr sz="1800" spc="10" dirty="0">
                <a:solidFill>
                  <a:srgbClr val="000000"/>
                </a:solidFill>
              </a:rPr>
              <a:t> </a:t>
            </a:r>
            <a:r>
              <a:rPr sz="1800" dirty="0">
                <a:solidFill>
                  <a:srgbClr val="000000"/>
                </a:solidFill>
              </a:rPr>
              <a:t>к </a:t>
            </a:r>
            <a:r>
              <a:rPr sz="1800" spc="-585" dirty="0">
                <a:solidFill>
                  <a:srgbClr val="000000"/>
                </a:solidFill>
              </a:rPr>
              <a:t> </a:t>
            </a:r>
            <a:r>
              <a:rPr sz="1800" spc="-15" dirty="0" err="1">
                <a:solidFill>
                  <a:srgbClr val="000000"/>
                </a:solidFill>
              </a:rPr>
              <a:t>соискателю</a:t>
            </a:r>
            <a:r>
              <a:rPr sz="1800" spc="-10" dirty="0">
                <a:solidFill>
                  <a:srgbClr val="000000"/>
                </a:solidFill>
              </a:rPr>
              <a:t> </a:t>
            </a:r>
            <a:r>
              <a:rPr sz="1800" spc="-10" dirty="0" err="1" smtClean="0">
                <a:solidFill>
                  <a:srgbClr val="000000"/>
                </a:solidFill>
              </a:rPr>
              <a:t>лицензии</a:t>
            </a:r>
            <a:r>
              <a:rPr lang="ru-RU" sz="1800" spc="-10" dirty="0" smtClean="0">
                <a:solidFill>
                  <a:srgbClr val="000000"/>
                </a:solidFill>
              </a:rPr>
              <a:t> </a:t>
            </a:r>
            <a:r>
              <a:rPr lang="ru-RU" sz="1400" spc="-10" dirty="0" smtClean="0">
                <a:solidFill>
                  <a:srgbClr val="000000"/>
                </a:solidFill>
              </a:rPr>
              <a:t>(при получении бессрочной лицензии)</a:t>
            </a:r>
            <a:endParaRPr sz="1800" dirty="0"/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xfrm>
            <a:off x="533400" y="1371600"/>
            <a:ext cx="8229600" cy="50135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spcBef>
                <a:spcPts val="95"/>
              </a:spcBef>
              <a:buFont typeface="Wingdings"/>
              <a:buChar char=""/>
              <a:tabLst>
                <a:tab pos="299720" algn="l"/>
                <a:tab pos="1163320" algn="l"/>
                <a:tab pos="1513840" algn="l"/>
                <a:tab pos="2149475" algn="l"/>
                <a:tab pos="3574415" algn="l"/>
                <a:tab pos="4045585" algn="l"/>
                <a:tab pos="4641850" algn="l"/>
                <a:tab pos="5596890" algn="l"/>
                <a:tab pos="6667500" algn="l"/>
              </a:tabLst>
            </a:pPr>
            <a:r>
              <a:rPr lang="ru-RU" sz="1600" spc="-5" dirty="0">
                <a:latin typeface="Times New Roman"/>
                <a:cs typeface="Times New Roman"/>
              </a:rPr>
              <a:t>наличие	</a:t>
            </a:r>
            <a:r>
              <a:rPr lang="ru-RU" sz="1600" dirty="0">
                <a:solidFill>
                  <a:srgbClr val="FF0000"/>
                </a:solidFill>
                <a:latin typeface="Times New Roman"/>
                <a:cs typeface="Times New Roman"/>
              </a:rPr>
              <a:t>на	</a:t>
            </a:r>
            <a:r>
              <a:rPr lang="ru-RU"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праве	</a:t>
            </a:r>
            <a:r>
              <a:rPr lang="ru-RU" sz="1600" dirty="0">
                <a:solidFill>
                  <a:srgbClr val="FF0000"/>
                </a:solidFill>
                <a:latin typeface="Times New Roman"/>
                <a:cs typeface="Times New Roman"/>
              </a:rPr>
              <a:t>собственности	или	</a:t>
            </a:r>
            <a:r>
              <a:rPr lang="ru-RU" sz="16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ином	</a:t>
            </a:r>
            <a:r>
              <a:rPr lang="ru-RU" sz="1600" spc="-15" dirty="0">
                <a:solidFill>
                  <a:srgbClr val="FF0000"/>
                </a:solidFill>
                <a:latin typeface="Times New Roman"/>
                <a:cs typeface="Times New Roman"/>
              </a:rPr>
              <a:t>законном	</a:t>
            </a:r>
            <a:r>
              <a:rPr lang="ru-RU" sz="1600" dirty="0">
                <a:solidFill>
                  <a:srgbClr val="FF0000"/>
                </a:solidFill>
                <a:latin typeface="Times New Roman"/>
                <a:cs typeface="Times New Roman"/>
              </a:rPr>
              <a:t>основании	</a:t>
            </a:r>
            <a:r>
              <a:rPr lang="ru-RU" sz="1600" spc="-5" dirty="0">
                <a:solidFill>
                  <a:srgbClr val="FF0000"/>
                </a:solidFill>
                <a:latin typeface="Times New Roman"/>
                <a:cs typeface="Times New Roman"/>
              </a:rPr>
              <a:t>зданий</a:t>
            </a:r>
            <a:r>
              <a:rPr lang="ru-RU" sz="1600" spc="-5" dirty="0" smtClean="0">
                <a:latin typeface="Times New Roman"/>
                <a:cs typeface="Times New Roman"/>
              </a:rPr>
              <a:t>, </a:t>
            </a:r>
            <a:r>
              <a:rPr lang="ru-RU" sz="1600" spc="-5" dirty="0">
                <a:latin typeface="Times New Roman"/>
                <a:cs typeface="Times New Roman"/>
              </a:rPr>
              <a:t>с</a:t>
            </a:r>
            <a:r>
              <a:rPr lang="ru-RU" sz="1600" spc="15" dirty="0">
                <a:latin typeface="Times New Roman"/>
                <a:cs typeface="Times New Roman"/>
              </a:rPr>
              <a:t>т</a:t>
            </a:r>
            <a:r>
              <a:rPr lang="ru-RU" sz="1600" spc="-5" dirty="0">
                <a:latin typeface="Times New Roman"/>
                <a:cs typeface="Times New Roman"/>
              </a:rPr>
              <a:t>р</a:t>
            </a:r>
            <a:r>
              <a:rPr lang="ru-RU" sz="1600" spc="20" dirty="0">
                <a:latin typeface="Times New Roman"/>
                <a:cs typeface="Times New Roman"/>
              </a:rPr>
              <a:t>о</a:t>
            </a:r>
            <a:r>
              <a:rPr lang="ru-RU" sz="1600" spc="-5" dirty="0">
                <a:latin typeface="Times New Roman"/>
                <a:cs typeface="Times New Roman"/>
              </a:rPr>
              <a:t>ен</a:t>
            </a:r>
            <a:r>
              <a:rPr lang="ru-RU" sz="1600" dirty="0">
                <a:latin typeface="Times New Roman"/>
                <a:cs typeface="Times New Roman"/>
              </a:rPr>
              <a:t>ий</a:t>
            </a:r>
            <a:r>
              <a:rPr lang="ru-RU" sz="1600" spc="-5" dirty="0">
                <a:latin typeface="Times New Roman"/>
                <a:cs typeface="Times New Roman"/>
              </a:rPr>
              <a:t>,</a:t>
            </a:r>
            <a:r>
              <a:rPr lang="ru-RU" sz="1600" dirty="0">
                <a:latin typeface="Times New Roman"/>
                <a:cs typeface="Times New Roman"/>
              </a:rPr>
              <a:t>	</a:t>
            </a:r>
            <a:r>
              <a:rPr lang="ru-RU" sz="1600" spc="-5" dirty="0">
                <a:latin typeface="Times New Roman"/>
                <a:cs typeface="Times New Roman"/>
              </a:rPr>
              <a:t>соо</a:t>
            </a:r>
            <a:r>
              <a:rPr lang="ru-RU" sz="1600" spc="-25" dirty="0">
                <a:latin typeface="Times New Roman"/>
                <a:cs typeface="Times New Roman"/>
              </a:rPr>
              <a:t>р</a:t>
            </a:r>
            <a:r>
              <a:rPr lang="ru-RU" sz="1600" spc="-40" dirty="0">
                <a:latin typeface="Times New Roman"/>
                <a:cs typeface="Times New Roman"/>
              </a:rPr>
              <a:t>у</a:t>
            </a:r>
            <a:r>
              <a:rPr lang="ru-RU" sz="1600" spc="-30" dirty="0">
                <a:latin typeface="Times New Roman"/>
                <a:cs typeface="Times New Roman"/>
              </a:rPr>
              <a:t>ж</a:t>
            </a:r>
            <a:r>
              <a:rPr lang="ru-RU" sz="1600" dirty="0">
                <a:latin typeface="Times New Roman"/>
                <a:cs typeface="Times New Roman"/>
              </a:rPr>
              <a:t>ени</a:t>
            </a:r>
            <a:r>
              <a:rPr lang="ru-RU" sz="1600" spc="-10" dirty="0">
                <a:latin typeface="Times New Roman"/>
                <a:cs typeface="Times New Roman"/>
              </a:rPr>
              <a:t>й</a:t>
            </a:r>
            <a:r>
              <a:rPr lang="ru-RU" sz="1600" spc="-5" dirty="0">
                <a:latin typeface="Times New Roman"/>
                <a:cs typeface="Times New Roman"/>
              </a:rPr>
              <a:t>,</a:t>
            </a:r>
            <a:r>
              <a:rPr lang="ru-RU" sz="1600" dirty="0">
                <a:latin typeface="Times New Roman"/>
                <a:cs typeface="Times New Roman"/>
              </a:rPr>
              <a:t>	</a:t>
            </a:r>
            <a:r>
              <a:rPr lang="ru-RU" sz="1600" spc="-10" dirty="0">
                <a:latin typeface="Times New Roman"/>
                <a:cs typeface="Times New Roman"/>
              </a:rPr>
              <a:t>п</a:t>
            </a:r>
            <a:r>
              <a:rPr lang="ru-RU" sz="1600" spc="-25" dirty="0">
                <a:latin typeface="Times New Roman"/>
                <a:cs typeface="Times New Roman"/>
              </a:rPr>
              <a:t>о</a:t>
            </a:r>
            <a:r>
              <a:rPr lang="ru-RU" sz="1600" spc="-5" dirty="0">
                <a:latin typeface="Times New Roman"/>
                <a:cs typeface="Times New Roman"/>
              </a:rPr>
              <a:t>м</a:t>
            </a:r>
            <a:r>
              <a:rPr lang="ru-RU" sz="1600" dirty="0">
                <a:latin typeface="Times New Roman"/>
                <a:cs typeface="Times New Roman"/>
              </a:rPr>
              <a:t>е</a:t>
            </a:r>
            <a:r>
              <a:rPr lang="ru-RU" sz="1600" spc="-5" dirty="0">
                <a:latin typeface="Times New Roman"/>
                <a:cs typeface="Times New Roman"/>
              </a:rPr>
              <a:t>ще</a:t>
            </a:r>
            <a:r>
              <a:rPr lang="ru-RU" sz="1600" dirty="0">
                <a:latin typeface="Times New Roman"/>
                <a:cs typeface="Times New Roman"/>
              </a:rPr>
              <a:t>ни</a:t>
            </a:r>
            <a:r>
              <a:rPr lang="ru-RU" sz="1600" spc="-10" dirty="0">
                <a:latin typeface="Times New Roman"/>
                <a:cs typeface="Times New Roman"/>
              </a:rPr>
              <a:t>й, </a:t>
            </a:r>
            <a:r>
              <a:rPr lang="ru-RU" sz="1600" dirty="0" smtClean="0">
                <a:latin typeface="Times New Roman"/>
                <a:cs typeface="Times New Roman"/>
              </a:rPr>
              <a:t>н</a:t>
            </a:r>
            <a:r>
              <a:rPr lang="ru-RU" sz="1600" spc="-5" dirty="0" smtClean="0">
                <a:latin typeface="Times New Roman"/>
                <a:cs typeface="Times New Roman"/>
              </a:rPr>
              <a:t>ео</a:t>
            </a:r>
            <a:r>
              <a:rPr lang="ru-RU" sz="1600" spc="-65" dirty="0" smtClean="0">
                <a:latin typeface="Times New Roman"/>
                <a:cs typeface="Times New Roman"/>
              </a:rPr>
              <a:t>б</a:t>
            </a:r>
            <a:r>
              <a:rPr lang="ru-RU" sz="1600" spc="-60" dirty="0" smtClean="0">
                <a:latin typeface="Times New Roman"/>
                <a:cs typeface="Times New Roman"/>
              </a:rPr>
              <a:t>х</a:t>
            </a:r>
            <a:r>
              <a:rPr lang="ru-RU" sz="1600" spc="-50" dirty="0" smtClean="0">
                <a:latin typeface="Times New Roman"/>
                <a:cs typeface="Times New Roman"/>
              </a:rPr>
              <a:t>о</a:t>
            </a:r>
            <a:r>
              <a:rPr lang="ru-RU" sz="1600" spc="-5" dirty="0" smtClean="0">
                <a:latin typeface="Times New Roman"/>
                <a:cs typeface="Times New Roman"/>
              </a:rPr>
              <a:t>дим</a:t>
            </a:r>
            <a:r>
              <a:rPr lang="ru-RU" sz="1600" spc="-10" dirty="0" smtClean="0">
                <a:latin typeface="Times New Roman"/>
                <a:cs typeface="Times New Roman"/>
              </a:rPr>
              <a:t>ы</a:t>
            </a:r>
            <a:r>
              <a:rPr lang="ru-RU" sz="1600" spc="-5" dirty="0" smtClean="0">
                <a:latin typeface="Times New Roman"/>
                <a:cs typeface="Times New Roman"/>
              </a:rPr>
              <a:t>х </a:t>
            </a:r>
            <a:r>
              <a:rPr lang="ru-RU" sz="1600" spc="-275" dirty="0" smtClean="0">
                <a:latin typeface="Times New Roman"/>
                <a:cs typeface="Times New Roman"/>
              </a:rPr>
              <a:t> </a:t>
            </a:r>
            <a:r>
              <a:rPr lang="ru-RU" sz="1600" spc="-5" dirty="0" smtClean="0">
                <a:latin typeface="Times New Roman"/>
                <a:cs typeface="Times New Roman"/>
              </a:rPr>
              <a:t>д</a:t>
            </a:r>
            <a:r>
              <a:rPr lang="ru-RU" sz="1600" dirty="0" smtClean="0">
                <a:latin typeface="Times New Roman"/>
                <a:cs typeface="Times New Roman"/>
              </a:rPr>
              <a:t>л</a:t>
            </a:r>
            <a:r>
              <a:rPr lang="ru-RU" sz="1600" spc="-5" dirty="0" smtClean="0">
                <a:latin typeface="Times New Roman"/>
                <a:cs typeface="Times New Roman"/>
              </a:rPr>
              <a:t>я </a:t>
            </a:r>
            <a:r>
              <a:rPr lang="ru-RU" sz="1600" spc="30" dirty="0" smtClean="0">
                <a:latin typeface="Times New Roman"/>
                <a:cs typeface="Times New Roman"/>
              </a:rPr>
              <a:t>о</a:t>
            </a:r>
            <a:r>
              <a:rPr lang="ru-RU" sz="1600" spc="-20" dirty="0" smtClean="0">
                <a:latin typeface="Times New Roman"/>
                <a:cs typeface="Times New Roman"/>
              </a:rPr>
              <a:t>с</a:t>
            </a:r>
            <a:r>
              <a:rPr lang="ru-RU" sz="1600" spc="-5" dirty="0" smtClean="0">
                <a:latin typeface="Times New Roman"/>
                <a:cs typeface="Times New Roman"/>
              </a:rPr>
              <a:t>ущ</a:t>
            </a:r>
            <a:r>
              <a:rPr lang="ru-RU" sz="1600" spc="25" dirty="0" smtClean="0">
                <a:latin typeface="Times New Roman"/>
                <a:cs typeface="Times New Roman"/>
              </a:rPr>
              <a:t>е</a:t>
            </a:r>
            <a:r>
              <a:rPr lang="ru-RU" sz="1600" dirty="0" smtClean="0">
                <a:latin typeface="Times New Roman"/>
                <a:cs typeface="Times New Roman"/>
              </a:rPr>
              <a:t>с</a:t>
            </a:r>
            <a:r>
              <a:rPr lang="ru-RU" sz="1600" spc="-5" dirty="0" smtClean="0">
                <a:latin typeface="Times New Roman"/>
                <a:cs typeface="Times New Roman"/>
              </a:rPr>
              <a:t>т</a:t>
            </a:r>
            <a:r>
              <a:rPr lang="ru-RU" sz="1600" spc="-30" dirty="0" smtClean="0">
                <a:latin typeface="Times New Roman"/>
                <a:cs typeface="Times New Roman"/>
              </a:rPr>
              <a:t>в</a:t>
            </a:r>
            <a:r>
              <a:rPr lang="ru-RU" sz="1600" spc="-5" dirty="0" smtClean="0">
                <a:latin typeface="Times New Roman"/>
                <a:cs typeface="Times New Roman"/>
              </a:rPr>
              <a:t>ле</a:t>
            </a:r>
            <a:r>
              <a:rPr lang="ru-RU" sz="1600" dirty="0" smtClean="0">
                <a:latin typeface="Times New Roman"/>
                <a:cs typeface="Times New Roman"/>
              </a:rPr>
              <a:t>ни</a:t>
            </a:r>
            <a:r>
              <a:rPr lang="ru-RU" sz="1600" spc="-5" dirty="0" smtClean="0">
                <a:latin typeface="Times New Roman"/>
                <a:cs typeface="Times New Roman"/>
              </a:rPr>
              <a:t>я </a:t>
            </a:r>
            <a:r>
              <a:rPr lang="ru-RU" sz="1600" spc="-10" dirty="0" smtClean="0">
                <a:latin typeface="Times New Roman"/>
                <a:cs typeface="Times New Roman"/>
              </a:rPr>
              <a:t>образовательной </a:t>
            </a:r>
            <a:r>
              <a:rPr lang="ru-RU" sz="1600" dirty="0" smtClean="0">
                <a:latin typeface="Times New Roman"/>
                <a:cs typeface="Times New Roman"/>
              </a:rPr>
              <a:t>деятельности</a:t>
            </a:r>
            <a:r>
              <a:rPr lang="ru-RU" sz="1600" dirty="0">
                <a:latin typeface="Times New Roman"/>
                <a:cs typeface="Times New Roman"/>
              </a:rPr>
              <a:t>	</a:t>
            </a:r>
            <a:r>
              <a:rPr lang="ru-RU" sz="1600" spc="-10" dirty="0" smtClean="0">
                <a:latin typeface="Times New Roman"/>
                <a:cs typeface="Times New Roman"/>
              </a:rPr>
              <a:t>по </a:t>
            </a:r>
            <a:r>
              <a:rPr lang="ru-RU" sz="1600" spc="-5" dirty="0" smtClean="0">
                <a:latin typeface="Times New Roman"/>
                <a:cs typeface="Times New Roman"/>
              </a:rPr>
              <a:t>зая</a:t>
            </a:r>
            <a:r>
              <a:rPr lang="ru-RU" sz="1600" spc="-20" dirty="0" smtClean="0">
                <a:latin typeface="Times New Roman"/>
                <a:cs typeface="Times New Roman"/>
              </a:rPr>
              <a:t>в</a:t>
            </a:r>
            <a:r>
              <a:rPr lang="ru-RU" sz="1600" spc="-5" dirty="0" smtClean="0">
                <a:latin typeface="Times New Roman"/>
                <a:cs typeface="Times New Roman"/>
              </a:rPr>
              <a:t>ле</a:t>
            </a:r>
            <a:r>
              <a:rPr lang="ru-RU" sz="1600" dirty="0" smtClean="0">
                <a:latin typeface="Times New Roman"/>
                <a:cs typeface="Times New Roman"/>
              </a:rPr>
              <a:t>н</a:t>
            </a:r>
            <a:r>
              <a:rPr lang="ru-RU" sz="1600" spc="-10" dirty="0" smtClean="0">
                <a:latin typeface="Times New Roman"/>
                <a:cs typeface="Times New Roman"/>
              </a:rPr>
              <a:t>н</a:t>
            </a:r>
            <a:r>
              <a:rPr lang="ru-RU" sz="1600" spc="-5" dirty="0" smtClean="0">
                <a:latin typeface="Times New Roman"/>
                <a:cs typeface="Times New Roman"/>
              </a:rPr>
              <a:t>ым к </a:t>
            </a:r>
            <a:r>
              <a:rPr lang="ru-RU" sz="1600" dirty="0" smtClean="0">
                <a:latin typeface="Times New Roman"/>
                <a:cs typeface="Times New Roman"/>
              </a:rPr>
              <a:t>ли</a:t>
            </a:r>
            <a:r>
              <a:rPr lang="ru-RU" sz="1600" spc="-10" dirty="0" smtClean="0">
                <a:latin typeface="Times New Roman"/>
                <a:cs typeface="Times New Roman"/>
              </a:rPr>
              <a:t>ц</a:t>
            </a:r>
            <a:r>
              <a:rPr lang="ru-RU" sz="1600" dirty="0" smtClean="0">
                <a:latin typeface="Times New Roman"/>
                <a:cs typeface="Times New Roman"/>
              </a:rPr>
              <a:t>е</a:t>
            </a:r>
            <a:r>
              <a:rPr lang="ru-RU" sz="1600" spc="-10" dirty="0" smtClean="0">
                <a:latin typeface="Times New Roman"/>
                <a:cs typeface="Times New Roman"/>
              </a:rPr>
              <a:t>н</a:t>
            </a:r>
            <a:r>
              <a:rPr lang="ru-RU" sz="1600" spc="5" dirty="0" smtClean="0">
                <a:latin typeface="Times New Roman"/>
                <a:cs typeface="Times New Roman"/>
              </a:rPr>
              <a:t>з</a:t>
            </a:r>
            <a:r>
              <a:rPr lang="ru-RU" sz="1600" spc="-10" dirty="0" smtClean="0">
                <a:latin typeface="Times New Roman"/>
                <a:cs typeface="Times New Roman"/>
              </a:rPr>
              <a:t>ир</a:t>
            </a:r>
            <a:r>
              <a:rPr lang="ru-RU" sz="1600" dirty="0" smtClean="0">
                <a:latin typeface="Times New Roman"/>
                <a:cs typeface="Times New Roman"/>
              </a:rPr>
              <a:t>о</a:t>
            </a:r>
            <a:r>
              <a:rPr lang="ru-RU" sz="1600" spc="-30" dirty="0" smtClean="0">
                <a:latin typeface="Times New Roman"/>
                <a:cs typeface="Times New Roman"/>
              </a:rPr>
              <a:t>в</a:t>
            </a:r>
            <a:r>
              <a:rPr lang="ru-RU" sz="1600" spc="-5" dirty="0" smtClean="0">
                <a:latin typeface="Times New Roman"/>
                <a:cs typeface="Times New Roman"/>
              </a:rPr>
              <a:t>а</a:t>
            </a:r>
            <a:r>
              <a:rPr lang="ru-RU" sz="1600" dirty="0" smtClean="0">
                <a:latin typeface="Times New Roman"/>
                <a:cs typeface="Times New Roman"/>
              </a:rPr>
              <a:t>ни</a:t>
            </a:r>
            <a:r>
              <a:rPr lang="ru-RU" sz="1600" spc="-5" dirty="0" smtClean="0">
                <a:latin typeface="Times New Roman"/>
                <a:cs typeface="Times New Roman"/>
              </a:rPr>
              <a:t>ю </a:t>
            </a:r>
            <a:r>
              <a:rPr sz="1600" kern="1200" spc="-5" dirty="0" err="1" smtClean="0">
                <a:latin typeface="Times New Roman"/>
                <a:cs typeface="Times New Roman"/>
              </a:rPr>
              <a:t>образовательным</a:t>
            </a:r>
            <a:r>
              <a:rPr sz="1600" kern="1200" spc="-5" dirty="0" smtClean="0">
                <a:latin typeface="Times New Roman"/>
                <a:cs typeface="Times New Roman"/>
              </a:rPr>
              <a:t> </a:t>
            </a:r>
            <a:r>
              <a:rPr sz="1600" kern="1200" spc="-5" dirty="0" err="1" smtClean="0">
                <a:latin typeface="Times New Roman"/>
                <a:cs typeface="Times New Roman"/>
              </a:rPr>
              <a:t>программам</a:t>
            </a:r>
            <a:r>
              <a:rPr lang="ru-RU" sz="1600" kern="1200" spc="-5" dirty="0" smtClean="0">
                <a:latin typeface="Times New Roman"/>
                <a:cs typeface="Times New Roman"/>
              </a:rPr>
              <a:t>;</a:t>
            </a:r>
          </a:p>
          <a:p>
            <a:pPr marL="299085" indent="-287020">
              <a:spcBef>
                <a:spcPts val="95"/>
              </a:spcBef>
              <a:buFont typeface="Wingdings"/>
              <a:buChar char=""/>
              <a:tabLst>
                <a:tab pos="299720" algn="l"/>
                <a:tab pos="1163320" algn="l"/>
                <a:tab pos="1513840" algn="l"/>
                <a:tab pos="2149475" algn="l"/>
                <a:tab pos="3574415" algn="l"/>
                <a:tab pos="4045585" algn="l"/>
                <a:tab pos="4641850" algn="l"/>
                <a:tab pos="5596890" algn="l"/>
                <a:tab pos="6667500" algn="l"/>
              </a:tabLst>
            </a:pPr>
            <a:endParaRPr sz="1600" kern="1200" spc="-5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95"/>
              </a:spcBef>
              <a:buFont typeface="Wingdings"/>
              <a:buChar char=""/>
              <a:tabLst>
                <a:tab pos="299720" algn="l"/>
                <a:tab pos="1163320" algn="l"/>
                <a:tab pos="1513840" algn="l"/>
                <a:tab pos="2149475" algn="l"/>
                <a:tab pos="3574415" algn="l"/>
                <a:tab pos="4045585" algn="l"/>
                <a:tab pos="4641850" algn="l"/>
                <a:tab pos="5596890" algn="l"/>
                <a:tab pos="6667500" algn="l"/>
              </a:tabLst>
            </a:pPr>
            <a:r>
              <a:rPr sz="1600" kern="1200" spc="-5" dirty="0">
                <a:latin typeface="Times New Roman"/>
                <a:cs typeface="Times New Roman"/>
              </a:rPr>
              <a:t>наличие материально-технического обеспечения образовательной деятельности,  оборудование помещений, необходимых для осуществления образовательной  деятельности по заявленным к лицензированию образовательным программам,  в соответствии с требованиями, содержащимися в заявленных к  лицензированию </a:t>
            </a:r>
            <a:r>
              <a:rPr sz="1600" kern="1200" spc="-5" dirty="0" err="1">
                <a:latin typeface="Times New Roman"/>
                <a:cs typeface="Times New Roman"/>
              </a:rPr>
              <a:t>образовательных</a:t>
            </a:r>
            <a:r>
              <a:rPr sz="1600" kern="1200" spc="-5" dirty="0">
                <a:latin typeface="Times New Roman"/>
                <a:cs typeface="Times New Roman"/>
              </a:rPr>
              <a:t> </a:t>
            </a:r>
            <a:r>
              <a:rPr sz="1600" kern="1200" spc="-5" dirty="0" err="1" smtClean="0">
                <a:latin typeface="Times New Roman"/>
                <a:cs typeface="Times New Roman"/>
              </a:rPr>
              <a:t>программах</a:t>
            </a:r>
            <a:r>
              <a:rPr lang="ru-RU" sz="1600" kern="1200" spc="-5" dirty="0" smtClean="0">
                <a:latin typeface="Times New Roman"/>
                <a:cs typeface="Times New Roman"/>
              </a:rPr>
              <a:t>;</a:t>
            </a:r>
          </a:p>
          <a:p>
            <a:pPr marL="299085" indent="-287020">
              <a:spcBef>
                <a:spcPts val="95"/>
              </a:spcBef>
              <a:buFont typeface="Wingdings"/>
              <a:buChar char=""/>
              <a:tabLst>
                <a:tab pos="299720" algn="l"/>
                <a:tab pos="1163320" algn="l"/>
                <a:tab pos="1513840" algn="l"/>
                <a:tab pos="2149475" algn="l"/>
                <a:tab pos="3574415" algn="l"/>
                <a:tab pos="4045585" algn="l"/>
                <a:tab pos="4641850" algn="l"/>
                <a:tab pos="5596890" algn="l"/>
                <a:tab pos="6667500" algn="l"/>
              </a:tabLst>
            </a:pPr>
            <a:endParaRPr sz="1600" kern="1200" spc="-5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95"/>
              </a:spcBef>
              <a:buFont typeface="Wingdings"/>
              <a:buChar char=""/>
              <a:tabLst>
                <a:tab pos="299720" algn="l"/>
                <a:tab pos="1163320" algn="l"/>
                <a:tab pos="1513840" algn="l"/>
                <a:tab pos="2149475" algn="l"/>
                <a:tab pos="3574415" algn="l"/>
                <a:tab pos="4045585" algn="l"/>
                <a:tab pos="4641850" algn="l"/>
                <a:tab pos="5596890" algn="l"/>
                <a:tab pos="6667500" algn="l"/>
              </a:tabLst>
            </a:pPr>
            <a:r>
              <a:rPr sz="1600" kern="1200" spc="-5" dirty="0">
                <a:latin typeface="Times New Roman"/>
                <a:cs typeface="Times New Roman"/>
              </a:rPr>
              <a:t>наличие разработанных и утвержденных организацией, осуществляющей  образовательную деятельность, образовательных программ в соответствии с  </a:t>
            </a:r>
            <a:r>
              <a:rPr sz="1600" kern="1200" spc="-5" dirty="0">
                <a:latin typeface="Times New Roman"/>
                <a:cs typeface="Times New Roman"/>
                <a:hlinkClick r:id="rId2"/>
              </a:rPr>
              <a:t>частями 2</a:t>
            </a:r>
            <a:r>
              <a:rPr sz="1600" kern="1200" spc="-5" dirty="0">
                <a:latin typeface="Times New Roman"/>
                <a:cs typeface="Times New Roman"/>
              </a:rPr>
              <a:t> - </a:t>
            </a:r>
            <a:r>
              <a:rPr sz="1600" kern="1200" spc="-5" dirty="0">
                <a:latin typeface="Times New Roman"/>
                <a:cs typeface="Times New Roman"/>
                <a:hlinkClick r:id="rId3"/>
              </a:rPr>
              <a:t>8 статьи 12</a:t>
            </a:r>
            <a:r>
              <a:rPr sz="1600" kern="1200" spc="-5" dirty="0">
                <a:latin typeface="Times New Roman"/>
                <a:cs typeface="Times New Roman"/>
              </a:rPr>
              <a:t> Федерального закона «Об образовании в Российской  </a:t>
            </a:r>
            <a:r>
              <a:rPr sz="1600" kern="1200" spc="-5" dirty="0" err="1">
                <a:latin typeface="Times New Roman"/>
                <a:cs typeface="Times New Roman"/>
              </a:rPr>
              <a:t>Федерации</a:t>
            </a:r>
            <a:r>
              <a:rPr sz="1600" kern="1200" spc="-5" dirty="0" smtClean="0">
                <a:latin typeface="Times New Roman"/>
                <a:cs typeface="Times New Roman"/>
              </a:rPr>
              <a:t>»</a:t>
            </a:r>
            <a:r>
              <a:rPr lang="ru-RU" sz="1600" kern="1200" spc="-5" dirty="0" smtClean="0">
                <a:latin typeface="Times New Roman"/>
                <a:cs typeface="Times New Roman"/>
              </a:rPr>
              <a:t>;</a:t>
            </a:r>
          </a:p>
          <a:p>
            <a:pPr marL="299085" indent="-287020">
              <a:spcBef>
                <a:spcPts val="95"/>
              </a:spcBef>
              <a:buFont typeface="Wingdings"/>
              <a:buChar char=""/>
              <a:tabLst>
                <a:tab pos="299720" algn="l"/>
                <a:tab pos="1163320" algn="l"/>
                <a:tab pos="1513840" algn="l"/>
                <a:tab pos="2149475" algn="l"/>
                <a:tab pos="3574415" algn="l"/>
                <a:tab pos="4045585" algn="l"/>
                <a:tab pos="4641850" algn="l"/>
                <a:tab pos="5596890" algn="l"/>
                <a:tab pos="6667500" algn="l"/>
              </a:tabLst>
            </a:pPr>
            <a:endParaRPr sz="1600" kern="1200" spc="-5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95"/>
              </a:spcBef>
              <a:buFont typeface="Wingdings"/>
              <a:buChar char=""/>
              <a:tabLst>
                <a:tab pos="299720" algn="l"/>
                <a:tab pos="1163320" algn="l"/>
                <a:tab pos="1513840" algn="l"/>
                <a:tab pos="2149475" algn="l"/>
                <a:tab pos="3574415" algn="l"/>
                <a:tab pos="4045585" algn="l"/>
                <a:tab pos="4641850" algn="l"/>
                <a:tab pos="5596890" algn="l"/>
                <a:tab pos="6667500" algn="l"/>
              </a:tabLst>
            </a:pPr>
            <a:r>
              <a:rPr sz="1600" kern="1200" spc="-5" dirty="0">
                <a:latin typeface="Times New Roman"/>
                <a:cs typeface="Times New Roman"/>
              </a:rPr>
              <a:t>наличие в соответствии с </a:t>
            </a:r>
            <a:r>
              <a:rPr sz="1600" kern="1200" spc="-5" dirty="0">
                <a:latin typeface="Times New Roman"/>
                <a:cs typeface="Times New Roman"/>
                <a:hlinkClick r:id="rId4"/>
              </a:rPr>
              <a:t>пунктом 2 статьи 40</a:t>
            </a:r>
            <a:r>
              <a:rPr sz="1600" kern="1200" spc="-5" dirty="0">
                <a:latin typeface="Times New Roman"/>
                <a:cs typeface="Times New Roman"/>
              </a:rPr>
              <a:t> Федерального закона «О  санитарно-эпидемиологическом благополучии населения» санитарно-  эпидемиологического заключения о соответствии санитарным правилам зданий,  строений, сооружений, помещений, оборудования и иного имущества,  необходимых для осуществления образовательной деятельности по  образовательным программам, заявленным к лицензированию.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510676"/>
            <a:ext cx="627316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000000"/>
                </a:solidFill>
              </a:rPr>
              <a:t>Алгоритм</a:t>
            </a:r>
            <a:r>
              <a:rPr sz="2000" spc="15" dirty="0">
                <a:solidFill>
                  <a:srgbClr val="000000"/>
                </a:solidFill>
              </a:rPr>
              <a:t> </a:t>
            </a:r>
            <a:r>
              <a:rPr sz="2000" spc="-25" dirty="0">
                <a:solidFill>
                  <a:srgbClr val="000000"/>
                </a:solidFill>
              </a:rPr>
              <a:t>подготовки</a:t>
            </a:r>
            <a:r>
              <a:rPr sz="2000" spc="-15" dirty="0">
                <a:solidFill>
                  <a:srgbClr val="000000"/>
                </a:solidFill>
              </a:rPr>
              <a:t> документов</a:t>
            </a:r>
            <a:r>
              <a:rPr sz="2000" spc="-2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на</a:t>
            </a:r>
            <a:r>
              <a:rPr sz="2000" spc="15" dirty="0">
                <a:solidFill>
                  <a:srgbClr val="000000"/>
                </a:solidFill>
              </a:rPr>
              <a:t> </a:t>
            </a:r>
            <a:r>
              <a:rPr lang="ru-RU" sz="2000" spc="15" dirty="0" smtClean="0">
                <a:solidFill>
                  <a:srgbClr val="000000"/>
                </a:solidFill>
              </a:rPr>
              <a:t>п</a:t>
            </a:r>
            <a:r>
              <a:rPr sz="2000" spc="-5" dirty="0" err="1" smtClean="0">
                <a:solidFill>
                  <a:srgbClr val="000000"/>
                </a:solidFill>
              </a:rPr>
              <a:t>олучение</a:t>
            </a:r>
            <a:r>
              <a:rPr sz="2000" spc="-65" dirty="0" smtClean="0">
                <a:solidFill>
                  <a:srgbClr val="000000"/>
                </a:solidFill>
              </a:rPr>
              <a:t> </a:t>
            </a:r>
            <a:r>
              <a:rPr lang="ru-RU" sz="2000" spc="-65" dirty="0" smtClean="0">
                <a:solidFill>
                  <a:srgbClr val="000000"/>
                </a:solidFill>
              </a:rPr>
              <a:t>бессрочной </a:t>
            </a:r>
            <a:r>
              <a:rPr sz="2000" spc="-5" dirty="0" err="1" smtClean="0">
                <a:solidFill>
                  <a:srgbClr val="000000"/>
                </a:solidFill>
              </a:rPr>
              <a:t>лицензии</a:t>
            </a:r>
            <a:endParaRPr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330200" y="951992"/>
            <a:ext cx="8124825" cy="5413661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Оформить</a:t>
            </a:r>
            <a:r>
              <a:rPr sz="1800" spc="-15" dirty="0">
                <a:solidFill>
                  <a:srgbClr val="404040"/>
                </a:solidFill>
                <a:latin typeface="Times New Roman"/>
                <a:cs typeface="Times New Roman"/>
              </a:rPr>
              <a:t> законные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права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r>
              <a:rPr sz="1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здания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;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Получить</a:t>
            </a:r>
            <a:r>
              <a:rPr sz="18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заключения</a:t>
            </a:r>
            <a:r>
              <a:rPr sz="18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Роспотребнадзора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;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Разработать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и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утвердить</a:t>
            </a: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образовательн</a:t>
            </a:r>
            <a:r>
              <a:rPr lang="ru-RU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ые</a:t>
            </a: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программ</a:t>
            </a:r>
            <a:r>
              <a:rPr lang="ru-RU" sz="1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800" spc="-5" dirty="0" smtClean="0">
                <a:solidFill>
                  <a:srgbClr val="404040"/>
                </a:solidFill>
                <a:latin typeface="Times New Roman"/>
                <a:cs typeface="Times New Roman"/>
              </a:rPr>
              <a:t>;</a:t>
            </a:r>
            <a:endParaRPr sz="1800" dirty="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1595"/>
              </a:spcBef>
              <a:tabLst>
                <a:tab pos="35560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sz="1800" spc="-15" dirty="0">
                <a:solidFill>
                  <a:srgbClr val="404040"/>
                </a:solidFill>
                <a:latin typeface="Times New Roman"/>
                <a:cs typeface="Times New Roman"/>
              </a:rPr>
              <a:t>Создать</a:t>
            </a:r>
            <a:r>
              <a:rPr sz="1800" spc="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материально-технические</a:t>
            </a:r>
            <a:r>
              <a:rPr sz="1800" b="1" spc="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условия</a:t>
            </a:r>
            <a:r>
              <a:rPr sz="1800" b="1" spc="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для</a:t>
            </a:r>
            <a:r>
              <a:rPr sz="1800" spc="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реализации</a:t>
            </a:r>
            <a:r>
              <a:rPr sz="1800" spc="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образовательных </a:t>
            </a:r>
            <a:r>
              <a:rPr sz="1800" spc="-43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программ;</a:t>
            </a:r>
            <a:endParaRPr sz="1800" dirty="0">
              <a:latin typeface="Times New Roman"/>
              <a:cs typeface="Times New Roman"/>
            </a:endParaRPr>
          </a:p>
          <a:p>
            <a:pPr marL="355600" marR="2001520" indent="-343535" algn="just">
              <a:lnSpc>
                <a:spcPct val="100000"/>
              </a:lnSpc>
              <a:spcBef>
                <a:spcPts val="994"/>
              </a:spcBef>
              <a:tabLst>
                <a:tab pos="355600" algn="l"/>
                <a:tab pos="8123238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	</a:t>
            </a:r>
            <a:r>
              <a:rPr lang="ru-RU" sz="1800" spc="-10" dirty="0" smtClean="0">
                <a:solidFill>
                  <a:srgbClr val="404040"/>
                </a:solidFill>
                <a:latin typeface="Times New Roman"/>
                <a:cs typeface="Times New Roman"/>
              </a:rPr>
              <a:t>Подготовить</a:t>
            </a:r>
            <a:r>
              <a:rPr sz="1800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комплект</a:t>
            </a:r>
            <a:r>
              <a:rPr sz="18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документов</a:t>
            </a:r>
            <a:r>
              <a:rPr sz="18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в соответствии</a:t>
            </a:r>
            <a:r>
              <a:rPr sz="18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с </a:t>
            </a:r>
            <a:r>
              <a:rPr sz="1800" spc="-15" dirty="0" err="1" smtClean="0">
                <a:solidFill>
                  <a:srgbClr val="404040"/>
                </a:solidFill>
                <a:latin typeface="Times New Roman"/>
                <a:cs typeface="Times New Roman"/>
              </a:rPr>
              <a:t>перечнем</a:t>
            </a:r>
            <a:r>
              <a:rPr lang="ru-RU" sz="1800" spc="-15" dirty="0" smtClean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ru-RU" sz="1600" spc="-15" dirty="0" smtClean="0">
                <a:solidFill>
                  <a:srgbClr val="404040"/>
                </a:solidFill>
                <a:latin typeface="Times New Roman"/>
                <a:cs typeface="Times New Roman"/>
              </a:rPr>
              <a:t>(п. 10 </a:t>
            </a:r>
            <a:r>
              <a:rPr lang="ru-RU" sz="1600" spc="-20" dirty="0" smtClean="0">
                <a:solidFill>
                  <a:srgbClr val="404040"/>
                </a:solidFill>
                <a:latin typeface="Times New Roman"/>
                <a:cs typeface="Times New Roman"/>
              </a:rPr>
              <a:t>Положения </a:t>
            </a:r>
            <a:r>
              <a:rPr lang="ru-RU" sz="1600" dirty="0">
                <a:solidFill>
                  <a:srgbClr val="404040"/>
                </a:solidFill>
                <a:latin typeface="Times New Roman"/>
                <a:cs typeface="Times New Roman"/>
              </a:rPr>
              <a:t>о </a:t>
            </a:r>
            <a:r>
              <a:rPr lang="ru-RU" sz="1600" spc="-20" dirty="0">
                <a:solidFill>
                  <a:srgbClr val="404040"/>
                </a:solidFill>
                <a:latin typeface="Times New Roman"/>
                <a:cs typeface="Times New Roman"/>
              </a:rPr>
              <a:t>лицензировании  </a:t>
            </a:r>
            <a:r>
              <a:rPr lang="ru-RU" sz="1600" spc="-20" dirty="0" smtClean="0">
                <a:solidFill>
                  <a:srgbClr val="404040"/>
                </a:solidFill>
                <a:latin typeface="Times New Roman"/>
                <a:cs typeface="Times New Roman"/>
              </a:rPr>
              <a:t>образовательной деятельности</a:t>
            </a:r>
            <a:r>
              <a:rPr lang="ru-RU" sz="1600" spc="-20" dirty="0">
                <a:solidFill>
                  <a:srgbClr val="404040"/>
                </a:solidFill>
                <a:latin typeface="Times New Roman"/>
                <a:cs typeface="Times New Roman"/>
              </a:rPr>
              <a:t>)</a:t>
            </a:r>
          </a:p>
          <a:p>
            <a:pPr marL="355600" marR="2001520" indent="-343535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450" spc="-150" dirty="0" smtClean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450" spc="650" dirty="0" smtClean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Times New Roman"/>
                <a:cs typeface="Times New Roman"/>
              </a:rPr>
              <a:t>Уплатить</a:t>
            </a:r>
            <a:r>
              <a:rPr sz="18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госпошлину</a:t>
            </a:r>
            <a:r>
              <a:rPr sz="18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(7500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imes New Roman"/>
                <a:cs typeface="Times New Roman"/>
              </a:rPr>
              <a:t>рублей);</a:t>
            </a:r>
            <a:endParaRPr sz="1800" dirty="0">
              <a:latin typeface="Times New Roman"/>
              <a:cs typeface="Times New Roman"/>
            </a:endParaRPr>
          </a:p>
          <a:p>
            <a:pPr marL="355600" marR="5080" indent="-343535">
              <a:spcBef>
                <a:spcPts val="1595"/>
              </a:spcBef>
              <a:tabLst>
                <a:tab pos="355600" algn="l"/>
              </a:tabLst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45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pc="-15" dirty="0" err="1">
                <a:solidFill>
                  <a:srgbClr val="404040"/>
                </a:solidFill>
                <a:latin typeface="Times New Roman"/>
                <a:cs typeface="Times New Roman"/>
              </a:rPr>
              <a:t>Подать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 документы в Министерство </a:t>
            </a:r>
            <a:r>
              <a:rPr spc="-15" dirty="0" err="1">
                <a:solidFill>
                  <a:srgbClr val="404040"/>
                </a:solidFill>
                <a:latin typeface="Times New Roman"/>
                <a:cs typeface="Times New Roman"/>
              </a:rPr>
              <a:t>образования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lang="ru-RU" spc="-15" dirty="0">
                <a:solidFill>
                  <a:srgbClr val="404040"/>
                </a:solidFill>
                <a:latin typeface="Times New Roman"/>
                <a:cs typeface="Times New Roman"/>
              </a:rPr>
              <a:t>и науки Забайкальского края</a:t>
            </a:r>
            <a:r>
              <a:rPr spc="-15" dirty="0">
                <a:solidFill>
                  <a:srgbClr val="404040"/>
                </a:solidFill>
                <a:latin typeface="Times New Roman"/>
                <a:cs typeface="Times New Roman"/>
              </a:rPr>
              <a:t>  посредством подключения к порталу Личного кабинета заявителя ИС  АКНДПП и подписать их электронной подписью;</a:t>
            </a:r>
          </a:p>
          <a:p>
            <a:pPr marL="12700" algn="just">
              <a:lnSpc>
                <a:spcPct val="100000"/>
              </a:lnSpc>
              <a:spcBef>
                <a:spcPts val="1000"/>
              </a:spcBef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450" spc="660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Пройти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документарную</a:t>
            </a:r>
            <a:r>
              <a:rPr sz="18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оценку;</a:t>
            </a:r>
            <a:endParaRPr sz="1800" dirty="0">
              <a:latin typeface="Times New Roman"/>
              <a:cs typeface="Times New Roman"/>
            </a:endParaRPr>
          </a:p>
          <a:p>
            <a:pPr marL="355600" marR="241935" indent="-343535" algn="just">
              <a:lnSpc>
                <a:spcPct val="100000"/>
              </a:lnSpc>
              <a:spcBef>
                <a:spcPts val="1010"/>
              </a:spcBef>
            </a:pPr>
            <a:r>
              <a:rPr sz="1450" spc="-150" dirty="0">
                <a:solidFill>
                  <a:srgbClr val="90C225"/>
                </a:solidFill>
                <a:latin typeface="Lucida Sans Unicode"/>
                <a:cs typeface="Lucida Sans Unicode"/>
              </a:rPr>
              <a:t>▶</a:t>
            </a:r>
            <a:r>
              <a:rPr sz="1450" spc="-145" dirty="0">
                <a:solidFill>
                  <a:srgbClr val="90C225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Получить бессрочную лицензию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в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течение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5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рабочих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дней с </a:t>
            </a:r>
            <a:r>
              <a:rPr sz="1800" spc="-5" dirty="0">
                <a:solidFill>
                  <a:srgbClr val="404040"/>
                </a:solidFill>
                <a:latin typeface="Times New Roman"/>
                <a:cs typeface="Times New Roman"/>
              </a:rPr>
              <a:t>момента приема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imes New Roman"/>
                <a:cs typeface="Times New Roman"/>
              </a:rPr>
              <a:t>документов</a:t>
            </a:r>
            <a:r>
              <a:rPr sz="18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404040"/>
                </a:solidFill>
                <a:latin typeface="Times New Roman"/>
                <a:cs typeface="Times New Roman"/>
              </a:rPr>
              <a:t>к рассмотрению.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Default Design 1">
      <a:dk1>
        <a:srgbClr val="000000"/>
      </a:dk1>
      <a:lt1>
        <a:srgbClr val="B4E3EE"/>
      </a:lt1>
      <a:dk2>
        <a:srgbClr val="189180"/>
      </a:dk2>
      <a:lt2>
        <a:srgbClr val="808080"/>
      </a:lt2>
      <a:accent1>
        <a:srgbClr val="FF7F00"/>
      </a:accent1>
      <a:accent2>
        <a:srgbClr val="B3DC27"/>
      </a:accent2>
      <a:accent3>
        <a:srgbClr val="D6EFF5"/>
      </a:accent3>
      <a:accent4>
        <a:srgbClr val="000000"/>
      </a:accent4>
      <a:accent5>
        <a:srgbClr val="FFC0AA"/>
      </a:accent5>
      <a:accent6>
        <a:srgbClr val="A2C722"/>
      </a:accent6>
      <a:hlink>
        <a:srgbClr val="6FB9D7"/>
      </a:hlink>
      <a:folHlink>
        <a:srgbClr val="F93D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4E3EE"/>
        </a:lt1>
        <a:dk2>
          <a:srgbClr val="189180"/>
        </a:dk2>
        <a:lt2>
          <a:srgbClr val="808080"/>
        </a:lt2>
        <a:accent1>
          <a:srgbClr val="FF7F00"/>
        </a:accent1>
        <a:accent2>
          <a:srgbClr val="B3DC27"/>
        </a:accent2>
        <a:accent3>
          <a:srgbClr val="D6EFF5"/>
        </a:accent3>
        <a:accent4>
          <a:srgbClr val="000000"/>
        </a:accent4>
        <a:accent5>
          <a:srgbClr val="FFC0AA"/>
        </a:accent5>
        <a:accent6>
          <a:srgbClr val="A2C722"/>
        </a:accent6>
        <a:hlink>
          <a:srgbClr val="6FB9D7"/>
        </a:hlink>
        <a:folHlink>
          <a:srgbClr val="F93D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EE384"/>
        </a:lt1>
        <a:dk2>
          <a:srgbClr val="FD8334"/>
        </a:dk2>
        <a:lt2>
          <a:srgbClr val="808080"/>
        </a:lt2>
        <a:accent1>
          <a:srgbClr val="F98EB2"/>
        </a:accent1>
        <a:accent2>
          <a:srgbClr val="FCB43E"/>
        </a:accent2>
        <a:accent3>
          <a:srgbClr val="FEEFC2"/>
        </a:accent3>
        <a:accent4>
          <a:srgbClr val="000000"/>
        </a:accent4>
        <a:accent5>
          <a:srgbClr val="FBC6D5"/>
        </a:accent5>
        <a:accent6>
          <a:srgbClr val="E4A337"/>
        </a:accent6>
        <a:hlink>
          <a:srgbClr val="FA6D73"/>
        </a:hlink>
        <a:folHlink>
          <a:srgbClr val="D264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4E1EE"/>
        </a:lt1>
        <a:dk2>
          <a:srgbClr val="2F84AF"/>
        </a:dk2>
        <a:lt2>
          <a:srgbClr val="808080"/>
        </a:lt2>
        <a:accent1>
          <a:srgbClr val="9899C1"/>
        </a:accent1>
        <a:accent2>
          <a:srgbClr val="4BBAC3"/>
        </a:accent2>
        <a:accent3>
          <a:srgbClr val="E6EEF5"/>
        </a:accent3>
        <a:accent4>
          <a:srgbClr val="000000"/>
        </a:accent4>
        <a:accent5>
          <a:srgbClr val="CACADD"/>
        </a:accent5>
        <a:accent6>
          <a:srgbClr val="43A8B0"/>
        </a:accent6>
        <a:hlink>
          <a:srgbClr val="7AC5B9"/>
        </a:hlink>
        <a:folHlink>
          <a:srgbClr val="719F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576TGp_report_light">
  <a:themeElements>
    <a:clrScheme name="Default Design 1">
      <a:dk1>
        <a:srgbClr val="000000"/>
      </a:dk1>
      <a:lt1>
        <a:srgbClr val="B4E3EE"/>
      </a:lt1>
      <a:dk2>
        <a:srgbClr val="189180"/>
      </a:dk2>
      <a:lt2>
        <a:srgbClr val="808080"/>
      </a:lt2>
      <a:accent1>
        <a:srgbClr val="FF7F00"/>
      </a:accent1>
      <a:accent2>
        <a:srgbClr val="B3DC27"/>
      </a:accent2>
      <a:accent3>
        <a:srgbClr val="D6EFF5"/>
      </a:accent3>
      <a:accent4>
        <a:srgbClr val="000000"/>
      </a:accent4>
      <a:accent5>
        <a:srgbClr val="FFC0AA"/>
      </a:accent5>
      <a:accent6>
        <a:srgbClr val="A2C722"/>
      </a:accent6>
      <a:hlink>
        <a:srgbClr val="6FB9D7"/>
      </a:hlink>
      <a:folHlink>
        <a:srgbClr val="F93D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4E3EE"/>
        </a:lt1>
        <a:dk2>
          <a:srgbClr val="189180"/>
        </a:dk2>
        <a:lt2>
          <a:srgbClr val="808080"/>
        </a:lt2>
        <a:accent1>
          <a:srgbClr val="FF7F00"/>
        </a:accent1>
        <a:accent2>
          <a:srgbClr val="B3DC27"/>
        </a:accent2>
        <a:accent3>
          <a:srgbClr val="D6EFF5"/>
        </a:accent3>
        <a:accent4>
          <a:srgbClr val="000000"/>
        </a:accent4>
        <a:accent5>
          <a:srgbClr val="FFC0AA"/>
        </a:accent5>
        <a:accent6>
          <a:srgbClr val="A2C722"/>
        </a:accent6>
        <a:hlink>
          <a:srgbClr val="6FB9D7"/>
        </a:hlink>
        <a:folHlink>
          <a:srgbClr val="F93D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EE384"/>
        </a:lt1>
        <a:dk2>
          <a:srgbClr val="FD8334"/>
        </a:dk2>
        <a:lt2>
          <a:srgbClr val="808080"/>
        </a:lt2>
        <a:accent1>
          <a:srgbClr val="F98EB2"/>
        </a:accent1>
        <a:accent2>
          <a:srgbClr val="FCB43E"/>
        </a:accent2>
        <a:accent3>
          <a:srgbClr val="FEEFC2"/>
        </a:accent3>
        <a:accent4>
          <a:srgbClr val="000000"/>
        </a:accent4>
        <a:accent5>
          <a:srgbClr val="FBC6D5"/>
        </a:accent5>
        <a:accent6>
          <a:srgbClr val="E4A337"/>
        </a:accent6>
        <a:hlink>
          <a:srgbClr val="FA6D73"/>
        </a:hlink>
        <a:folHlink>
          <a:srgbClr val="D264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4E1EE"/>
        </a:lt1>
        <a:dk2>
          <a:srgbClr val="2F84AF"/>
        </a:dk2>
        <a:lt2>
          <a:srgbClr val="808080"/>
        </a:lt2>
        <a:accent1>
          <a:srgbClr val="9899C1"/>
        </a:accent1>
        <a:accent2>
          <a:srgbClr val="4BBAC3"/>
        </a:accent2>
        <a:accent3>
          <a:srgbClr val="E6EEF5"/>
        </a:accent3>
        <a:accent4>
          <a:srgbClr val="000000"/>
        </a:accent4>
        <a:accent5>
          <a:srgbClr val="CACADD"/>
        </a:accent5>
        <a:accent6>
          <a:srgbClr val="43A8B0"/>
        </a:accent6>
        <a:hlink>
          <a:srgbClr val="7AC5B9"/>
        </a:hlink>
        <a:folHlink>
          <a:srgbClr val="719F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123</TotalTime>
  <Words>449</Words>
  <Application>Microsoft Office PowerPoint</Application>
  <PresentationFormat>Экран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Тема1</vt:lpstr>
      <vt:lpstr>3_576TGp_report_light</vt:lpstr>
      <vt:lpstr>Лицензирование  образовательной деятельности  организаций, реализующих программы  спортивной подготовки</vt:lpstr>
      <vt:lpstr>Презентация PowerPoint</vt:lpstr>
      <vt:lpstr>Презентация PowerPoint</vt:lpstr>
      <vt:lpstr>Презентация PowerPoint</vt:lpstr>
      <vt:lpstr>Алгоритм подготовки документов на получение  временной лицензии</vt:lpstr>
      <vt:lpstr>Образец заполнения заявления</vt:lpstr>
      <vt:lpstr>Презентация PowerPoint</vt:lpstr>
      <vt:lpstr>Лицензионные требования, предъявляемые к  соискателю лицензии (при получении бессрочной лицензии)</vt:lpstr>
      <vt:lpstr>Алгоритм подготовки документов на получение бессрочной лицензии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 о лицензировании образовательной деятельности</dc:title>
  <dc:creator>karelin@minobr.e-zab.ru</dc:creator>
  <cp:lastModifiedBy>Карелин Антон</cp:lastModifiedBy>
  <cp:revision>16</cp:revision>
  <dcterms:created xsi:type="dcterms:W3CDTF">2022-11-10T04:46:01Z</dcterms:created>
  <dcterms:modified xsi:type="dcterms:W3CDTF">2022-11-15T02:49:49Z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2022-11-10T00:00:00Z</vt:filetime>
  </property>
</Properties>
</file>